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3" r:id="rId1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2"/>
    <p:restoredTop sz="94664"/>
  </p:normalViewPr>
  <p:slideViewPr>
    <p:cSldViewPr>
      <p:cViewPr varScale="1">
        <p:scale>
          <a:sx n="142" d="100"/>
          <a:sy n="142" d="100"/>
        </p:scale>
        <p:origin x="1480" y="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09BC-E28C-1C42-8C64-22244CDF4786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F9858-7C4C-504A-BBA3-FA293D20F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215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F9858-7C4C-504A-BBA3-FA293D20FE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982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F9858-7C4C-504A-BBA3-FA293D20FE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8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F9858-7C4C-504A-BBA3-FA293D20FE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50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F9858-7C4C-504A-BBA3-FA293D20FE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795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F9858-7C4C-504A-BBA3-FA293D20FEB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7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20D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0" cy="726911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260"/>
            <a:ext cx="10692003" cy="75556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4942" y="2492505"/>
            <a:ext cx="4892040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DA1A3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44500" y="4922463"/>
            <a:ext cx="7426325" cy="2037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266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DA1A3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266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551944" y="4665992"/>
            <a:ext cx="1377315" cy="2392680"/>
          </a:xfrm>
          <a:custGeom>
            <a:avLst/>
            <a:gdLst/>
            <a:ahLst/>
            <a:cxnLst/>
            <a:rect l="l" t="t" r="r" b="b"/>
            <a:pathLst>
              <a:path w="1377315" h="2392679">
                <a:moveTo>
                  <a:pt x="1215593" y="0"/>
                </a:moveTo>
                <a:lnTo>
                  <a:pt x="1167860" y="919"/>
                </a:lnTo>
                <a:lnTo>
                  <a:pt x="1120594" y="3657"/>
                </a:lnTo>
                <a:lnTo>
                  <a:pt x="1073828" y="8178"/>
                </a:lnTo>
                <a:lnTo>
                  <a:pt x="1027595" y="14449"/>
                </a:lnTo>
                <a:lnTo>
                  <a:pt x="981930" y="22435"/>
                </a:lnTo>
                <a:lnTo>
                  <a:pt x="936866" y="32105"/>
                </a:lnTo>
                <a:lnTo>
                  <a:pt x="892438" y="43422"/>
                </a:lnTo>
                <a:lnTo>
                  <a:pt x="848678" y="56354"/>
                </a:lnTo>
                <a:lnTo>
                  <a:pt x="805621" y="70868"/>
                </a:lnTo>
                <a:lnTo>
                  <a:pt x="763300" y="86928"/>
                </a:lnTo>
                <a:lnTo>
                  <a:pt x="721749" y="104502"/>
                </a:lnTo>
                <a:lnTo>
                  <a:pt x="681003" y="123555"/>
                </a:lnTo>
                <a:lnTo>
                  <a:pt x="641094" y="144054"/>
                </a:lnTo>
                <a:lnTo>
                  <a:pt x="602057" y="165965"/>
                </a:lnTo>
                <a:lnTo>
                  <a:pt x="563925" y="189255"/>
                </a:lnTo>
                <a:lnTo>
                  <a:pt x="526732" y="213889"/>
                </a:lnTo>
                <a:lnTo>
                  <a:pt x="490512" y="239833"/>
                </a:lnTo>
                <a:lnTo>
                  <a:pt x="455298" y="267055"/>
                </a:lnTo>
                <a:lnTo>
                  <a:pt x="421126" y="295519"/>
                </a:lnTo>
                <a:lnTo>
                  <a:pt x="388027" y="325193"/>
                </a:lnTo>
                <a:lnTo>
                  <a:pt x="356036" y="356042"/>
                </a:lnTo>
                <a:lnTo>
                  <a:pt x="325187" y="388034"/>
                </a:lnTo>
                <a:lnTo>
                  <a:pt x="295514" y="421133"/>
                </a:lnTo>
                <a:lnTo>
                  <a:pt x="267050" y="455306"/>
                </a:lnTo>
                <a:lnTo>
                  <a:pt x="239829" y="490520"/>
                </a:lnTo>
                <a:lnTo>
                  <a:pt x="213885" y="526740"/>
                </a:lnTo>
                <a:lnTo>
                  <a:pt x="189251" y="563934"/>
                </a:lnTo>
                <a:lnTo>
                  <a:pt x="165962" y="602066"/>
                </a:lnTo>
                <a:lnTo>
                  <a:pt x="144051" y="641104"/>
                </a:lnTo>
                <a:lnTo>
                  <a:pt x="123553" y="681013"/>
                </a:lnTo>
                <a:lnTo>
                  <a:pt x="104500" y="721760"/>
                </a:lnTo>
                <a:lnTo>
                  <a:pt x="86926" y="763311"/>
                </a:lnTo>
                <a:lnTo>
                  <a:pt x="70866" y="805632"/>
                </a:lnTo>
                <a:lnTo>
                  <a:pt x="56353" y="848689"/>
                </a:lnTo>
                <a:lnTo>
                  <a:pt x="43421" y="892449"/>
                </a:lnTo>
                <a:lnTo>
                  <a:pt x="32104" y="936878"/>
                </a:lnTo>
                <a:lnTo>
                  <a:pt x="22435" y="981942"/>
                </a:lnTo>
                <a:lnTo>
                  <a:pt x="14448" y="1027607"/>
                </a:lnTo>
                <a:lnTo>
                  <a:pt x="8178" y="1073840"/>
                </a:lnTo>
                <a:lnTo>
                  <a:pt x="3657" y="1120607"/>
                </a:lnTo>
                <a:lnTo>
                  <a:pt x="919" y="1167873"/>
                </a:lnTo>
                <a:lnTo>
                  <a:pt x="0" y="1215605"/>
                </a:lnTo>
                <a:lnTo>
                  <a:pt x="919" y="1263338"/>
                </a:lnTo>
                <a:lnTo>
                  <a:pt x="3657" y="1310604"/>
                </a:lnTo>
                <a:lnTo>
                  <a:pt x="8178" y="1357370"/>
                </a:lnTo>
                <a:lnTo>
                  <a:pt x="14448" y="1403603"/>
                </a:lnTo>
                <a:lnTo>
                  <a:pt x="22435" y="1449268"/>
                </a:lnTo>
                <a:lnTo>
                  <a:pt x="32104" y="1494332"/>
                </a:lnTo>
                <a:lnTo>
                  <a:pt x="43421" y="1538760"/>
                </a:lnTo>
                <a:lnTo>
                  <a:pt x="56353" y="1582520"/>
                </a:lnTo>
                <a:lnTo>
                  <a:pt x="70866" y="1625577"/>
                </a:lnTo>
                <a:lnTo>
                  <a:pt x="86926" y="1667898"/>
                </a:lnTo>
                <a:lnTo>
                  <a:pt x="104500" y="1709449"/>
                </a:lnTo>
                <a:lnTo>
                  <a:pt x="123553" y="1750195"/>
                </a:lnTo>
                <a:lnTo>
                  <a:pt x="144051" y="1790104"/>
                </a:lnTo>
                <a:lnTo>
                  <a:pt x="165962" y="1829141"/>
                </a:lnTo>
                <a:lnTo>
                  <a:pt x="189251" y="1867273"/>
                </a:lnTo>
                <a:lnTo>
                  <a:pt x="213885" y="1904466"/>
                </a:lnTo>
                <a:lnTo>
                  <a:pt x="239829" y="1940686"/>
                </a:lnTo>
                <a:lnTo>
                  <a:pt x="267050" y="1975900"/>
                </a:lnTo>
                <a:lnTo>
                  <a:pt x="295514" y="2010073"/>
                </a:lnTo>
                <a:lnTo>
                  <a:pt x="325187" y="2043171"/>
                </a:lnTo>
                <a:lnTo>
                  <a:pt x="356036" y="2075162"/>
                </a:lnTo>
                <a:lnTo>
                  <a:pt x="388027" y="2106011"/>
                </a:lnTo>
                <a:lnTo>
                  <a:pt x="421126" y="2135684"/>
                </a:lnTo>
                <a:lnTo>
                  <a:pt x="455298" y="2164148"/>
                </a:lnTo>
                <a:lnTo>
                  <a:pt x="490512" y="2191369"/>
                </a:lnTo>
                <a:lnTo>
                  <a:pt x="526732" y="2217314"/>
                </a:lnTo>
                <a:lnTo>
                  <a:pt x="563925" y="2241947"/>
                </a:lnTo>
                <a:lnTo>
                  <a:pt x="602057" y="2265236"/>
                </a:lnTo>
                <a:lnTo>
                  <a:pt x="641094" y="2287147"/>
                </a:lnTo>
                <a:lnTo>
                  <a:pt x="681003" y="2307645"/>
                </a:lnTo>
                <a:lnTo>
                  <a:pt x="721749" y="2326698"/>
                </a:lnTo>
                <a:lnTo>
                  <a:pt x="763300" y="2344272"/>
                </a:lnTo>
                <a:lnTo>
                  <a:pt x="805621" y="2360332"/>
                </a:lnTo>
                <a:lnTo>
                  <a:pt x="848678" y="2374845"/>
                </a:lnTo>
                <a:lnTo>
                  <a:pt x="892438" y="2387777"/>
                </a:lnTo>
                <a:lnTo>
                  <a:pt x="911114" y="2392534"/>
                </a:lnTo>
                <a:lnTo>
                  <a:pt x="1215595" y="1215605"/>
                </a:lnTo>
                <a:lnTo>
                  <a:pt x="1294629" y="1110216"/>
                </a:lnTo>
                <a:lnTo>
                  <a:pt x="1376867" y="70868"/>
                </a:lnTo>
                <a:lnTo>
                  <a:pt x="1376975" y="69502"/>
                </a:lnTo>
                <a:lnTo>
                  <a:pt x="1371175" y="10052"/>
                </a:lnTo>
                <a:lnTo>
                  <a:pt x="1357360" y="8178"/>
                </a:lnTo>
                <a:lnTo>
                  <a:pt x="1310593" y="3657"/>
                </a:lnTo>
                <a:lnTo>
                  <a:pt x="1263326" y="919"/>
                </a:lnTo>
                <a:lnTo>
                  <a:pt x="1215593" y="0"/>
                </a:lnTo>
                <a:close/>
              </a:path>
            </a:pathLst>
          </a:custGeom>
          <a:solidFill>
            <a:srgbClr val="061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461336" y="5881594"/>
            <a:ext cx="790575" cy="1216025"/>
          </a:xfrm>
          <a:custGeom>
            <a:avLst/>
            <a:gdLst/>
            <a:ahLst/>
            <a:cxnLst/>
            <a:rect l="l" t="t" r="r" b="b"/>
            <a:pathLst>
              <a:path w="790575" h="1216025">
                <a:moveTo>
                  <a:pt x="306203" y="0"/>
                </a:moveTo>
                <a:lnTo>
                  <a:pt x="0" y="1176494"/>
                </a:lnTo>
                <a:lnTo>
                  <a:pt x="27474" y="1183492"/>
                </a:lnTo>
                <a:lnTo>
                  <a:pt x="72538" y="1193161"/>
                </a:lnTo>
                <a:lnTo>
                  <a:pt x="118203" y="1201148"/>
                </a:lnTo>
                <a:lnTo>
                  <a:pt x="164436" y="1207418"/>
                </a:lnTo>
                <a:lnTo>
                  <a:pt x="211202" y="1211939"/>
                </a:lnTo>
                <a:lnTo>
                  <a:pt x="258468" y="1214677"/>
                </a:lnTo>
                <a:lnTo>
                  <a:pt x="306201" y="1215597"/>
                </a:lnTo>
                <a:lnTo>
                  <a:pt x="353934" y="1214677"/>
                </a:lnTo>
                <a:lnTo>
                  <a:pt x="401201" y="1211939"/>
                </a:lnTo>
                <a:lnTo>
                  <a:pt x="447968" y="1207418"/>
                </a:lnTo>
                <a:lnTo>
                  <a:pt x="494201" y="1201148"/>
                </a:lnTo>
                <a:lnTo>
                  <a:pt x="539867" y="1193161"/>
                </a:lnTo>
                <a:lnTo>
                  <a:pt x="584931" y="1183492"/>
                </a:lnTo>
                <a:lnTo>
                  <a:pt x="629360" y="1172175"/>
                </a:lnTo>
                <a:lnTo>
                  <a:pt x="673120" y="1159243"/>
                </a:lnTo>
                <a:lnTo>
                  <a:pt x="716178" y="1144730"/>
                </a:lnTo>
                <a:lnTo>
                  <a:pt x="758499" y="1128670"/>
                </a:lnTo>
                <a:lnTo>
                  <a:pt x="790092" y="1115308"/>
                </a:lnTo>
                <a:lnTo>
                  <a:pt x="624376" y="496595"/>
                </a:lnTo>
                <a:lnTo>
                  <a:pt x="306203" y="0"/>
                </a:lnTo>
                <a:close/>
              </a:path>
            </a:pathLst>
          </a:custGeom>
          <a:solidFill>
            <a:srgbClr val="609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767535" y="5399659"/>
            <a:ext cx="1216025" cy="1621790"/>
          </a:xfrm>
          <a:custGeom>
            <a:avLst/>
            <a:gdLst/>
            <a:ahLst/>
            <a:cxnLst/>
            <a:rect l="l" t="t" r="r" b="b"/>
            <a:pathLst>
              <a:path w="1216025" h="1621790">
                <a:moveTo>
                  <a:pt x="1116133" y="0"/>
                </a:moveTo>
                <a:lnTo>
                  <a:pt x="0" y="481939"/>
                </a:lnTo>
                <a:lnTo>
                  <a:pt x="423398" y="1621573"/>
                </a:lnTo>
                <a:lnTo>
                  <a:pt x="452300" y="1610605"/>
                </a:lnTo>
                <a:lnTo>
                  <a:pt x="493851" y="1593032"/>
                </a:lnTo>
                <a:lnTo>
                  <a:pt x="534598" y="1573979"/>
                </a:lnTo>
                <a:lnTo>
                  <a:pt x="574507" y="1553480"/>
                </a:lnTo>
                <a:lnTo>
                  <a:pt x="613544" y="1531569"/>
                </a:lnTo>
                <a:lnTo>
                  <a:pt x="651676" y="1508280"/>
                </a:lnTo>
                <a:lnTo>
                  <a:pt x="688869" y="1483647"/>
                </a:lnTo>
                <a:lnTo>
                  <a:pt x="725089" y="1457703"/>
                </a:lnTo>
                <a:lnTo>
                  <a:pt x="760302" y="1430482"/>
                </a:lnTo>
                <a:lnTo>
                  <a:pt x="794475" y="1402018"/>
                </a:lnTo>
                <a:lnTo>
                  <a:pt x="827573" y="1372344"/>
                </a:lnTo>
                <a:lnTo>
                  <a:pt x="859564" y="1341495"/>
                </a:lnTo>
                <a:lnTo>
                  <a:pt x="890412" y="1309505"/>
                </a:lnTo>
                <a:lnTo>
                  <a:pt x="920086" y="1276406"/>
                </a:lnTo>
                <a:lnTo>
                  <a:pt x="948549" y="1242233"/>
                </a:lnTo>
                <a:lnTo>
                  <a:pt x="975770" y="1207020"/>
                </a:lnTo>
                <a:lnTo>
                  <a:pt x="1001714" y="1170800"/>
                </a:lnTo>
                <a:lnTo>
                  <a:pt x="1026347" y="1133607"/>
                </a:lnTo>
                <a:lnTo>
                  <a:pt x="1049636" y="1095475"/>
                </a:lnTo>
                <a:lnTo>
                  <a:pt x="1071546" y="1056437"/>
                </a:lnTo>
                <a:lnTo>
                  <a:pt x="1092045" y="1016529"/>
                </a:lnTo>
                <a:lnTo>
                  <a:pt x="1111097" y="975782"/>
                </a:lnTo>
                <a:lnTo>
                  <a:pt x="1128670" y="934231"/>
                </a:lnTo>
                <a:lnTo>
                  <a:pt x="1144730" y="891911"/>
                </a:lnTo>
                <a:lnTo>
                  <a:pt x="1159243" y="848854"/>
                </a:lnTo>
                <a:lnTo>
                  <a:pt x="1172175" y="805094"/>
                </a:lnTo>
                <a:lnTo>
                  <a:pt x="1183492" y="760665"/>
                </a:lnTo>
                <a:lnTo>
                  <a:pt x="1193161" y="715601"/>
                </a:lnTo>
                <a:lnTo>
                  <a:pt x="1201147" y="669936"/>
                </a:lnTo>
                <a:lnTo>
                  <a:pt x="1207418" y="623704"/>
                </a:lnTo>
                <a:lnTo>
                  <a:pt x="1211938" y="576937"/>
                </a:lnTo>
                <a:lnTo>
                  <a:pt x="1214676" y="529671"/>
                </a:lnTo>
                <a:lnTo>
                  <a:pt x="1215596" y="481939"/>
                </a:lnTo>
                <a:lnTo>
                  <a:pt x="1214676" y="434206"/>
                </a:lnTo>
                <a:lnTo>
                  <a:pt x="1211938" y="386940"/>
                </a:lnTo>
                <a:lnTo>
                  <a:pt x="1207418" y="340173"/>
                </a:lnTo>
                <a:lnTo>
                  <a:pt x="1201147" y="293941"/>
                </a:lnTo>
                <a:lnTo>
                  <a:pt x="1193161" y="248276"/>
                </a:lnTo>
                <a:lnTo>
                  <a:pt x="1183492" y="203212"/>
                </a:lnTo>
                <a:lnTo>
                  <a:pt x="1172175" y="158783"/>
                </a:lnTo>
                <a:lnTo>
                  <a:pt x="1159243" y="115023"/>
                </a:lnTo>
                <a:lnTo>
                  <a:pt x="1144730" y="71965"/>
                </a:lnTo>
                <a:lnTo>
                  <a:pt x="1128670" y="29644"/>
                </a:lnTo>
                <a:lnTo>
                  <a:pt x="1116133" y="0"/>
                </a:lnTo>
                <a:close/>
              </a:path>
            </a:pathLst>
          </a:custGeom>
          <a:solidFill>
            <a:srgbClr val="DA1A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767539" y="4666261"/>
            <a:ext cx="1134110" cy="1215390"/>
          </a:xfrm>
          <a:custGeom>
            <a:avLst/>
            <a:gdLst/>
            <a:ahLst/>
            <a:cxnLst/>
            <a:rect l="l" t="t" r="r" b="b"/>
            <a:pathLst>
              <a:path w="1134109" h="1215389">
                <a:moveTo>
                  <a:pt x="13972" y="0"/>
                </a:moveTo>
                <a:lnTo>
                  <a:pt x="0" y="1215332"/>
                </a:lnTo>
                <a:lnTo>
                  <a:pt x="1133598" y="776036"/>
                </a:lnTo>
                <a:lnTo>
                  <a:pt x="1128666" y="763041"/>
                </a:lnTo>
                <a:lnTo>
                  <a:pt x="1111093" y="721491"/>
                </a:lnTo>
                <a:lnTo>
                  <a:pt x="1092040" y="680744"/>
                </a:lnTo>
                <a:lnTo>
                  <a:pt x="1071542" y="640834"/>
                </a:lnTo>
                <a:lnTo>
                  <a:pt x="1049632" y="601797"/>
                </a:lnTo>
                <a:lnTo>
                  <a:pt x="1026343" y="563664"/>
                </a:lnTo>
                <a:lnTo>
                  <a:pt x="1001710" y="526471"/>
                </a:lnTo>
                <a:lnTo>
                  <a:pt x="975766" y="490251"/>
                </a:lnTo>
                <a:lnTo>
                  <a:pt x="948545" y="455037"/>
                </a:lnTo>
                <a:lnTo>
                  <a:pt x="920081" y="420863"/>
                </a:lnTo>
                <a:lnTo>
                  <a:pt x="890408" y="387764"/>
                </a:lnTo>
                <a:lnTo>
                  <a:pt x="859560" y="355773"/>
                </a:lnTo>
                <a:lnTo>
                  <a:pt x="827569" y="324924"/>
                </a:lnTo>
                <a:lnTo>
                  <a:pt x="794471" y="295250"/>
                </a:lnTo>
                <a:lnTo>
                  <a:pt x="760298" y="266785"/>
                </a:lnTo>
                <a:lnTo>
                  <a:pt x="725085" y="239564"/>
                </a:lnTo>
                <a:lnTo>
                  <a:pt x="688865" y="213619"/>
                </a:lnTo>
                <a:lnTo>
                  <a:pt x="651672" y="188986"/>
                </a:lnTo>
                <a:lnTo>
                  <a:pt x="613540" y="165696"/>
                </a:lnTo>
                <a:lnTo>
                  <a:pt x="574503" y="143785"/>
                </a:lnTo>
                <a:lnTo>
                  <a:pt x="534594" y="123286"/>
                </a:lnTo>
                <a:lnTo>
                  <a:pt x="493847" y="104233"/>
                </a:lnTo>
                <a:lnTo>
                  <a:pt x="452296" y="86659"/>
                </a:lnTo>
                <a:lnTo>
                  <a:pt x="409975" y="70598"/>
                </a:lnTo>
                <a:lnTo>
                  <a:pt x="366918" y="56085"/>
                </a:lnTo>
                <a:lnTo>
                  <a:pt x="323158" y="43153"/>
                </a:lnTo>
                <a:lnTo>
                  <a:pt x="278729" y="31835"/>
                </a:lnTo>
                <a:lnTo>
                  <a:pt x="233664" y="22166"/>
                </a:lnTo>
                <a:lnTo>
                  <a:pt x="187999" y="14179"/>
                </a:lnTo>
                <a:lnTo>
                  <a:pt x="141766" y="7908"/>
                </a:lnTo>
                <a:lnTo>
                  <a:pt x="94999" y="3387"/>
                </a:lnTo>
                <a:lnTo>
                  <a:pt x="47732" y="650"/>
                </a:lnTo>
                <a:lnTo>
                  <a:pt x="13972" y="0"/>
                </a:lnTo>
                <a:close/>
              </a:path>
            </a:pathLst>
          </a:custGeom>
          <a:solidFill>
            <a:srgbClr val="005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7287348"/>
            <a:ext cx="9810115" cy="273050"/>
          </a:xfrm>
          <a:custGeom>
            <a:avLst/>
            <a:gdLst/>
            <a:ahLst/>
            <a:cxnLst/>
            <a:rect l="l" t="t" r="r" b="b"/>
            <a:pathLst>
              <a:path w="9810115" h="273050">
                <a:moveTo>
                  <a:pt x="0" y="272656"/>
                </a:moveTo>
                <a:lnTo>
                  <a:pt x="9810000" y="272656"/>
                </a:lnTo>
                <a:lnTo>
                  <a:pt x="9810000" y="0"/>
                </a:lnTo>
                <a:lnTo>
                  <a:pt x="0" y="0"/>
                </a:lnTo>
                <a:lnTo>
                  <a:pt x="0" y="272656"/>
                </a:lnTo>
                <a:close/>
              </a:path>
            </a:pathLst>
          </a:custGeom>
          <a:solidFill>
            <a:srgbClr val="061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234802" y="7287348"/>
            <a:ext cx="457200" cy="273050"/>
          </a:xfrm>
          <a:custGeom>
            <a:avLst/>
            <a:gdLst/>
            <a:ahLst/>
            <a:cxnLst/>
            <a:rect l="l" t="t" r="r" b="b"/>
            <a:pathLst>
              <a:path w="457200" h="273050">
                <a:moveTo>
                  <a:pt x="0" y="272656"/>
                </a:moveTo>
                <a:lnTo>
                  <a:pt x="457200" y="272656"/>
                </a:lnTo>
                <a:lnTo>
                  <a:pt x="457200" y="0"/>
                </a:lnTo>
                <a:lnTo>
                  <a:pt x="0" y="0"/>
                </a:lnTo>
                <a:lnTo>
                  <a:pt x="0" y="272656"/>
                </a:lnTo>
                <a:close/>
              </a:path>
            </a:pathLst>
          </a:custGeom>
          <a:solidFill>
            <a:srgbClr val="061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810000" y="7287348"/>
            <a:ext cx="424815" cy="273050"/>
          </a:xfrm>
          <a:custGeom>
            <a:avLst/>
            <a:gdLst/>
            <a:ahLst/>
            <a:cxnLst/>
            <a:rect l="l" t="t" r="r" b="b"/>
            <a:pathLst>
              <a:path w="424815" h="273050">
                <a:moveTo>
                  <a:pt x="424802" y="0"/>
                </a:moveTo>
                <a:lnTo>
                  <a:pt x="0" y="0"/>
                </a:lnTo>
                <a:lnTo>
                  <a:pt x="0" y="272656"/>
                </a:lnTo>
                <a:lnTo>
                  <a:pt x="424802" y="272656"/>
                </a:lnTo>
                <a:lnTo>
                  <a:pt x="424802" y="0"/>
                </a:lnTo>
                <a:close/>
              </a:path>
            </a:pathLst>
          </a:custGeom>
          <a:solidFill>
            <a:srgbClr val="DA1A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DA1A3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266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DA1A3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266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266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287348"/>
            <a:ext cx="9810115" cy="273050"/>
          </a:xfrm>
          <a:custGeom>
            <a:avLst/>
            <a:gdLst/>
            <a:ahLst/>
            <a:cxnLst/>
            <a:rect l="l" t="t" r="r" b="b"/>
            <a:pathLst>
              <a:path w="9810115" h="273050">
                <a:moveTo>
                  <a:pt x="0" y="272656"/>
                </a:moveTo>
                <a:lnTo>
                  <a:pt x="9810000" y="272656"/>
                </a:lnTo>
                <a:lnTo>
                  <a:pt x="9810000" y="0"/>
                </a:lnTo>
                <a:lnTo>
                  <a:pt x="0" y="0"/>
                </a:lnTo>
                <a:lnTo>
                  <a:pt x="0" y="272656"/>
                </a:lnTo>
                <a:close/>
              </a:path>
            </a:pathLst>
          </a:custGeom>
          <a:solidFill>
            <a:srgbClr val="061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34802" y="7287348"/>
            <a:ext cx="457200" cy="273050"/>
          </a:xfrm>
          <a:custGeom>
            <a:avLst/>
            <a:gdLst/>
            <a:ahLst/>
            <a:cxnLst/>
            <a:rect l="l" t="t" r="r" b="b"/>
            <a:pathLst>
              <a:path w="457200" h="273050">
                <a:moveTo>
                  <a:pt x="0" y="272656"/>
                </a:moveTo>
                <a:lnTo>
                  <a:pt x="457200" y="272656"/>
                </a:lnTo>
                <a:lnTo>
                  <a:pt x="457200" y="0"/>
                </a:lnTo>
                <a:lnTo>
                  <a:pt x="0" y="0"/>
                </a:lnTo>
                <a:lnTo>
                  <a:pt x="0" y="272656"/>
                </a:lnTo>
                <a:close/>
              </a:path>
            </a:pathLst>
          </a:custGeom>
          <a:solidFill>
            <a:srgbClr val="061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810000" y="7287348"/>
            <a:ext cx="424815" cy="273050"/>
          </a:xfrm>
          <a:custGeom>
            <a:avLst/>
            <a:gdLst/>
            <a:ahLst/>
            <a:cxnLst/>
            <a:rect l="l" t="t" r="r" b="b"/>
            <a:pathLst>
              <a:path w="424815" h="273050">
                <a:moveTo>
                  <a:pt x="424802" y="0"/>
                </a:moveTo>
                <a:lnTo>
                  <a:pt x="0" y="0"/>
                </a:lnTo>
                <a:lnTo>
                  <a:pt x="0" y="272656"/>
                </a:lnTo>
                <a:lnTo>
                  <a:pt x="424802" y="272656"/>
                </a:lnTo>
                <a:lnTo>
                  <a:pt x="424802" y="0"/>
                </a:lnTo>
                <a:close/>
              </a:path>
            </a:pathLst>
          </a:custGeom>
          <a:solidFill>
            <a:srgbClr val="DA1A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80063"/>
            <a:ext cx="929640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DA1A3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100" y="1404005"/>
            <a:ext cx="6835775" cy="3817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20776" y="7318836"/>
            <a:ext cx="227329" cy="221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2667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1.pn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jpg"/><Relationship Id="rId1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spc="95" dirty="0">
                <a:solidFill>
                  <a:srgbClr val="FFFFFF"/>
                </a:solidFill>
                <a:latin typeface="Trebuchet MS"/>
                <a:cs typeface="Trebuchet MS"/>
              </a:rPr>
              <a:t>РОБОТИЗИРОВАННАЯ </a:t>
            </a:r>
            <a:r>
              <a:rPr sz="4400" spc="70" dirty="0">
                <a:solidFill>
                  <a:srgbClr val="FFFFFF"/>
                </a:solidFill>
                <a:latin typeface="Trebuchet MS"/>
                <a:cs typeface="Trebuchet MS"/>
              </a:rPr>
              <a:t>СИСТЕМА</a:t>
            </a:r>
            <a:r>
              <a:rPr sz="44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spc="40" dirty="0">
                <a:solidFill>
                  <a:srgbClr val="FFFFFF"/>
                </a:solidFill>
                <a:latin typeface="Trebuchet MS"/>
                <a:cs typeface="Trebuchet MS"/>
              </a:rPr>
              <a:t>СОРТИРОВКИ </a:t>
            </a:r>
            <a:r>
              <a:rPr sz="4400" spc="-229" dirty="0">
                <a:solidFill>
                  <a:srgbClr val="FFFFFF"/>
                </a:solidFill>
                <a:latin typeface="Trebuchet MS"/>
                <a:cs typeface="Trebuchet MS"/>
              </a:rPr>
              <a:t>ТВЕРДЫХ</a:t>
            </a:r>
            <a:r>
              <a:rPr sz="4400" spc="-3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spc="-100" dirty="0">
                <a:solidFill>
                  <a:srgbClr val="FFFFFF"/>
                </a:solidFill>
                <a:latin typeface="Trebuchet MS"/>
                <a:cs typeface="Trebuchet MS"/>
              </a:rPr>
              <a:t>БЫТОВЫХ</a:t>
            </a:r>
            <a:r>
              <a:rPr sz="4400" spc="-3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Trebuchet MS"/>
                <a:cs typeface="Trebuchet MS"/>
              </a:rPr>
              <a:t>ОТХОДОВ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spc="-455" dirty="0">
                <a:solidFill>
                  <a:srgbClr val="FFFFFF"/>
                </a:solidFill>
              </a:rPr>
              <a:t>L-</a:t>
            </a:r>
            <a:r>
              <a:rPr sz="12000" spc="80" dirty="0">
                <a:solidFill>
                  <a:srgbClr val="FFFFFF"/>
                </a:solidFill>
              </a:rPr>
              <a:t>LABS</a:t>
            </a:r>
            <a:endParaRPr sz="12000"/>
          </a:p>
        </p:txBody>
      </p:sp>
      <p:sp>
        <p:nvSpPr>
          <p:cNvPr id="4" name="object 4"/>
          <p:cNvSpPr/>
          <p:nvPr/>
        </p:nvSpPr>
        <p:spPr>
          <a:xfrm>
            <a:off x="485999" y="4560605"/>
            <a:ext cx="1062355" cy="0"/>
          </a:xfrm>
          <a:custGeom>
            <a:avLst/>
            <a:gdLst/>
            <a:ahLst/>
            <a:cxnLst/>
            <a:rect l="l" t="t" r="r" b="b"/>
            <a:pathLst>
              <a:path w="1062355">
                <a:moveTo>
                  <a:pt x="0" y="0"/>
                </a:moveTo>
                <a:lnTo>
                  <a:pt x="1061999" y="0"/>
                </a:lnTo>
              </a:path>
            </a:pathLst>
          </a:custGeom>
          <a:ln w="88900">
            <a:solidFill>
              <a:srgbClr val="DA1A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9138" y="4026966"/>
            <a:ext cx="2619021" cy="116032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7287348"/>
            <a:ext cx="9810115" cy="273050"/>
          </a:xfrm>
          <a:custGeom>
            <a:avLst/>
            <a:gdLst/>
            <a:ahLst/>
            <a:cxnLst/>
            <a:rect l="l" t="t" r="r" b="b"/>
            <a:pathLst>
              <a:path w="9810115" h="273050">
                <a:moveTo>
                  <a:pt x="0" y="272656"/>
                </a:moveTo>
                <a:lnTo>
                  <a:pt x="9810000" y="272656"/>
                </a:lnTo>
                <a:lnTo>
                  <a:pt x="9810000" y="0"/>
                </a:lnTo>
                <a:lnTo>
                  <a:pt x="0" y="0"/>
                </a:lnTo>
                <a:lnTo>
                  <a:pt x="0" y="272656"/>
                </a:lnTo>
                <a:close/>
              </a:path>
            </a:pathLst>
          </a:custGeom>
          <a:solidFill>
            <a:srgbClr val="061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810000" y="7287348"/>
            <a:ext cx="882015" cy="273050"/>
            <a:chOff x="9810000" y="7287348"/>
            <a:chExt cx="882015" cy="273050"/>
          </a:xfrm>
        </p:grpSpPr>
        <p:sp>
          <p:nvSpPr>
            <p:cNvPr id="5" name="object 5"/>
            <p:cNvSpPr/>
            <p:nvPr/>
          </p:nvSpPr>
          <p:spPr>
            <a:xfrm>
              <a:off x="10234802" y="7287348"/>
              <a:ext cx="457200" cy="273050"/>
            </a:xfrm>
            <a:custGeom>
              <a:avLst/>
              <a:gdLst/>
              <a:ahLst/>
              <a:cxnLst/>
              <a:rect l="l" t="t" r="r" b="b"/>
              <a:pathLst>
                <a:path w="457200" h="273050">
                  <a:moveTo>
                    <a:pt x="0" y="272656"/>
                  </a:moveTo>
                  <a:lnTo>
                    <a:pt x="457200" y="272656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272656"/>
                  </a:lnTo>
                  <a:close/>
                </a:path>
              </a:pathLst>
            </a:custGeom>
            <a:solidFill>
              <a:srgbClr val="061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10000" y="7287348"/>
              <a:ext cx="424815" cy="273050"/>
            </a:xfrm>
            <a:custGeom>
              <a:avLst/>
              <a:gdLst/>
              <a:ahLst/>
              <a:cxnLst/>
              <a:rect l="l" t="t" r="r" b="b"/>
              <a:pathLst>
                <a:path w="424815" h="273050">
                  <a:moveTo>
                    <a:pt x="424802" y="0"/>
                  </a:moveTo>
                  <a:lnTo>
                    <a:pt x="0" y="0"/>
                  </a:lnTo>
                  <a:lnTo>
                    <a:pt x="0" y="272656"/>
                  </a:lnTo>
                  <a:lnTo>
                    <a:pt x="424802" y="272656"/>
                  </a:lnTo>
                  <a:lnTo>
                    <a:pt x="424802" y="0"/>
                  </a:lnTo>
                  <a:close/>
                </a:path>
              </a:pathLst>
            </a:custGeom>
            <a:solidFill>
              <a:srgbClr val="DA1A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СРАВНЕНИЕ</a:t>
            </a:r>
            <a:r>
              <a:rPr spc="-375" dirty="0"/>
              <a:t> </a:t>
            </a:r>
            <a:r>
              <a:rPr dirty="0"/>
              <a:t>С</a:t>
            </a:r>
            <a:r>
              <a:rPr spc="-375" dirty="0"/>
              <a:t> </a:t>
            </a:r>
            <a:r>
              <a:rPr spc="165" dirty="0"/>
              <a:t>КОСВЕННЫМИ</a:t>
            </a:r>
            <a:r>
              <a:rPr spc="-375" dirty="0"/>
              <a:t> </a:t>
            </a:r>
            <a:r>
              <a:rPr spc="95" dirty="0"/>
              <a:t>КОНКУРЕНТАМИ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457206"/>
            <a:ext cx="9777730" cy="0"/>
          </a:xfrm>
          <a:custGeom>
            <a:avLst/>
            <a:gdLst/>
            <a:ahLst/>
            <a:cxnLst/>
            <a:rect l="l" t="t" r="r" b="b"/>
            <a:pathLst>
              <a:path w="9777730">
                <a:moveTo>
                  <a:pt x="0" y="0"/>
                </a:moveTo>
                <a:lnTo>
                  <a:pt x="9777603" y="0"/>
                </a:lnTo>
              </a:path>
            </a:pathLst>
          </a:custGeom>
          <a:ln w="12700">
            <a:solidFill>
              <a:srgbClr val="061B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4500" y="5543013"/>
            <a:ext cx="9633585" cy="1421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168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5B6770"/>
                </a:solidFill>
                <a:latin typeface="Trebuchet MS"/>
                <a:cs typeface="Trebuchet MS"/>
              </a:rPr>
              <a:t>Оптические</a:t>
            </a:r>
            <a:r>
              <a:rPr sz="1700" spc="-80" dirty="0">
                <a:solidFill>
                  <a:srgbClr val="5B6770"/>
                </a:solidFill>
                <a:latin typeface="Trebuchet MS"/>
                <a:cs typeface="Trebuchet MS"/>
              </a:rPr>
              <a:t> (Tomra)</a:t>
            </a:r>
            <a:r>
              <a:rPr sz="1700" spc="-7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5B6770"/>
                </a:solidFill>
                <a:latin typeface="Trebuchet MS"/>
                <a:cs typeface="Trebuchet MS"/>
              </a:rPr>
              <a:t>и</a:t>
            </a:r>
            <a:r>
              <a:rPr sz="1700" spc="-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rgbClr val="5B6770"/>
                </a:solidFill>
                <a:latin typeface="Trebuchet MS"/>
                <a:cs typeface="Trebuchet MS"/>
              </a:rPr>
              <a:t>баллистические</a:t>
            </a:r>
            <a:r>
              <a:rPr sz="1700" spc="-7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5B6770"/>
                </a:solidFill>
                <a:latin typeface="Trebuchet MS"/>
                <a:cs typeface="Trebuchet MS"/>
              </a:rPr>
              <a:t>(SORT-</a:t>
            </a:r>
            <a:r>
              <a:rPr sz="1700" spc="-25" dirty="0">
                <a:solidFill>
                  <a:srgbClr val="5B6770"/>
                </a:solidFill>
                <a:latin typeface="Trebuchet MS"/>
                <a:cs typeface="Trebuchet MS"/>
              </a:rPr>
              <a:t>O-</a:t>
            </a:r>
            <a:r>
              <a:rPr sz="1700" dirty="0">
                <a:solidFill>
                  <a:srgbClr val="5B6770"/>
                </a:solidFill>
                <a:latin typeface="Trebuchet MS"/>
                <a:cs typeface="Trebuchet MS"/>
              </a:rPr>
              <a:t>MAT)</a:t>
            </a:r>
            <a:r>
              <a:rPr sz="1700" spc="-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30" dirty="0">
                <a:solidFill>
                  <a:srgbClr val="5B6770"/>
                </a:solidFill>
                <a:latin typeface="Trebuchet MS"/>
                <a:cs typeface="Trebuchet MS"/>
              </a:rPr>
              <a:t>сепараторы</a:t>
            </a:r>
            <a:r>
              <a:rPr sz="1700" spc="-7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5B6770"/>
                </a:solidFill>
                <a:latin typeface="Trebuchet MS"/>
                <a:cs typeface="Trebuchet MS"/>
              </a:rPr>
              <a:t>выполняют</a:t>
            </a:r>
            <a:r>
              <a:rPr sz="1700" spc="-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5B6770"/>
                </a:solidFill>
                <a:latin typeface="Trebuchet MS"/>
                <a:cs typeface="Trebuchet MS"/>
              </a:rPr>
              <a:t>аналогичные </a:t>
            </a:r>
            <a:r>
              <a:rPr sz="1700" dirty="0">
                <a:solidFill>
                  <a:srgbClr val="5B6770"/>
                </a:solidFill>
                <a:latin typeface="Trebuchet MS"/>
                <a:cs typeface="Trebuchet MS"/>
              </a:rPr>
              <a:t>функции</a:t>
            </a:r>
            <a:r>
              <a:rPr sz="1700" spc="-114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5B6770"/>
                </a:solidFill>
                <a:latin typeface="Trebuchet MS"/>
                <a:cs typeface="Trebuchet MS"/>
              </a:rPr>
              <a:t>на</a:t>
            </a:r>
            <a:r>
              <a:rPr sz="1700" spc="-114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rgbClr val="5B6770"/>
                </a:solidFill>
                <a:latin typeface="Trebuchet MS"/>
                <a:cs typeface="Trebuchet MS"/>
              </a:rPr>
              <a:t>производстве,</a:t>
            </a:r>
            <a:r>
              <a:rPr sz="1700" spc="-114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5B6770"/>
                </a:solidFill>
                <a:latin typeface="Trebuchet MS"/>
                <a:cs typeface="Trebuchet MS"/>
              </a:rPr>
              <a:t>но</a:t>
            </a:r>
            <a:r>
              <a:rPr sz="1700" spc="-114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5B6770"/>
                </a:solidFill>
                <a:latin typeface="Trebuchet MS"/>
                <a:cs typeface="Trebuchet MS"/>
              </a:rPr>
              <a:t>используются</a:t>
            </a:r>
            <a:r>
              <a:rPr sz="1700" spc="-11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5B6770"/>
                </a:solidFill>
                <a:latin typeface="Trebuchet MS"/>
                <a:cs typeface="Trebuchet MS"/>
              </a:rPr>
              <a:t>на</a:t>
            </a:r>
            <a:r>
              <a:rPr sz="1700" spc="-114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30" dirty="0">
                <a:solidFill>
                  <a:srgbClr val="5B6770"/>
                </a:solidFill>
                <a:latin typeface="Trebuchet MS"/>
                <a:cs typeface="Trebuchet MS"/>
              </a:rPr>
              <a:t>другой</a:t>
            </a:r>
            <a:r>
              <a:rPr sz="1700" spc="-114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30" dirty="0">
                <a:solidFill>
                  <a:srgbClr val="5B6770"/>
                </a:solidFill>
                <a:latin typeface="Trebuchet MS"/>
                <a:cs typeface="Trebuchet MS"/>
              </a:rPr>
              <a:t>стадии</a:t>
            </a:r>
            <a:r>
              <a:rPr sz="1700" spc="-114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5B6770"/>
                </a:solidFill>
                <a:latin typeface="Trebuchet MS"/>
                <a:cs typeface="Trebuchet MS"/>
              </a:rPr>
              <a:t>сортировки.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1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700" spc="-10" dirty="0">
                <a:solidFill>
                  <a:srgbClr val="5B6770"/>
                </a:solidFill>
                <a:latin typeface="Trebuchet MS"/>
                <a:cs typeface="Trebuchet MS"/>
              </a:rPr>
              <a:t>Оборудование</a:t>
            </a:r>
            <a:r>
              <a:rPr sz="1700" spc="-10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rgbClr val="5B6770"/>
                </a:solidFill>
                <a:latin typeface="Trebuchet MS"/>
                <a:cs typeface="Trebuchet MS"/>
              </a:rPr>
              <a:t>используется</a:t>
            </a:r>
            <a:r>
              <a:rPr sz="1700" spc="-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5B6770"/>
                </a:solidFill>
                <a:latin typeface="Trebuchet MS"/>
                <a:cs typeface="Trebuchet MS"/>
              </a:rPr>
              <a:t>для</a:t>
            </a:r>
            <a:r>
              <a:rPr sz="1700" spc="-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30" dirty="0">
                <a:solidFill>
                  <a:srgbClr val="5B6770"/>
                </a:solidFill>
                <a:latin typeface="Trebuchet MS"/>
                <a:cs typeface="Trebuchet MS"/>
              </a:rPr>
              <a:t>сортировки</a:t>
            </a:r>
            <a:r>
              <a:rPr sz="1700" spc="-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50" dirty="0">
                <a:solidFill>
                  <a:srgbClr val="5B6770"/>
                </a:solidFill>
                <a:latin typeface="Trebuchet MS"/>
                <a:cs typeface="Trebuchet MS"/>
              </a:rPr>
              <a:t>пластика,</a:t>
            </a:r>
            <a:r>
              <a:rPr sz="1700" spc="-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30" dirty="0">
                <a:solidFill>
                  <a:srgbClr val="5B6770"/>
                </a:solidFill>
                <a:latin typeface="Trebuchet MS"/>
                <a:cs typeface="Trebuchet MS"/>
              </a:rPr>
              <a:t>макулатуры</a:t>
            </a:r>
            <a:r>
              <a:rPr sz="1700" spc="-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5B6770"/>
                </a:solidFill>
                <a:latin typeface="Trebuchet MS"/>
                <a:cs typeface="Trebuchet MS"/>
              </a:rPr>
              <a:t>и</a:t>
            </a:r>
            <a:r>
              <a:rPr sz="1700" spc="-10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rgbClr val="5B6770"/>
                </a:solidFill>
                <a:latin typeface="Trebuchet MS"/>
                <a:cs typeface="Trebuchet MS"/>
              </a:rPr>
              <a:t>других</a:t>
            </a:r>
            <a:r>
              <a:rPr sz="1700" spc="-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rgbClr val="5B6770"/>
                </a:solidFill>
                <a:latin typeface="Trebuchet MS"/>
                <a:cs typeface="Trebuchet MS"/>
              </a:rPr>
              <a:t>материалов,</a:t>
            </a:r>
            <a:r>
              <a:rPr sz="1700" spc="-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5B6770"/>
                </a:solidFill>
                <a:latin typeface="Trebuchet MS"/>
                <a:cs typeface="Trebuchet MS"/>
              </a:rPr>
              <a:t>разделяя </a:t>
            </a:r>
            <a:r>
              <a:rPr sz="1700" spc="-50" dirty="0">
                <a:solidFill>
                  <a:srgbClr val="5B6770"/>
                </a:solidFill>
                <a:latin typeface="Trebuchet MS"/>
                <a:cs typeface="Trebuchet MS"/>
              </a:rPr>
              <a:t>мусор</a:t>
            </a:r>
            <a:r>
              <a:rPr sz="1700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5B6770"/>
                </a:solidFill>
                <a:latin typeface="Trebuchet MS"/>
                <a:cs typeface="Trebuchet MS"/>
              </a:rPr>
              <a:t>по</a:t>
            </a:r>
            <a:r>
              <a:rPr sz="1700" spc="-12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5B6770"/>
                </a:solidFill>
                <a:latin typeface="Trebuchet MS"/>
                <a:cs typeface="Trebuchet MS"/>
              </a:rPr>
              <a:t>контейнерам.</a:t>
            </a:r>
            <a:endParaRPr sz="1700">
              <a:latin typeface="Trebuchet MS"/>
              <a:cs typeface="Trebuchet MS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57200" y="1404005"/>
          <a:ext cx="6707504" cy="3817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6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Параметры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57150">
                      <a:solidFill>
                        <a:srgbClr val="5B6770"/>
                      </a:solidFill>
                      <a:prstDash val="solid"/>
                    </a:lnT>
                    <a:lnB w="571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384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SORT-O-</a:t>
                      </a:r>
                      <a:r>
                        <a:rPr sz="1400" b="1" spc="-2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MAT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57150">
                      <a:solidFill>
                        <a:srgbClr val="5B6770"/>
                      </a:solidFill>
                      <a:prstDash val="solid"/>
                    </a:lnT>
                    <a:lnB w="571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0" marR="278765" indent="635">
                        <a:lnSpc>
                          <a:spcPts val="1600"/>
                        </a:lnSpc>
                        <a:spcBef>
                          <a:spcPts val="955"/>
                        </a:spcBef>
                      </a:pPr>
                      <a:r>
                        <a:rPr sz="1400" b="1" spc="6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MACHINEX </a:t>
                      </a:r>
                      <a:r>
                        <a:rPr sz="1400" b="1" spc="5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(SAMURAI)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21285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57150">
                      <a:solidFill>
                        <a:srgbClr val="5B6770"/>
                      </a:solidFill>
                      <a:prstDash val="solid"/>
                    </a:lnT>
                    <a:lnB w="571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0220" marR="423545" indent="-59055">
                        <a:lnSpc>
                          <a:spcPts val="1600"/>
                        </a:lnSpc>
                        <a:spcBef>
                          <a:spcPts val="955"/>
                        </a:spcBef>
                      </a:pPr>
                      <a:r>
                        <a:rPr sz="1400" b="1" spc="9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MAX-</a:t>
                      </a:r>
                      <a:r>
                        <a:rPr sz="1400" b="1" spc="4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AI </a:t>
                      </a:r>
                      <a:r>
                        <a:rPr sz="1400" b="1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(FLEX)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21285" marB="0">
                    <a:lnL w="63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57150">
                      <a:solidFill>
                        <a:srgbClr val="5B6770"/>
                      </a:solidFill>
                      <a:prstDash val="solid"/>
                    </a:lnT>
                    <a:lnB w="57150">
                      <a:solidFill>
                        <a:srgbClr val="5B67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144145" marR="598805" indent="32384">
                        <a:lnSpc>
                          <a:spcPts val="1600"/>
                        </a:lnSpc>
                        <a:spcBef>
                          <a:spcPts val="955"/>
                        </a:spcBef>
                      </a:pPr>
                      <a:r>
                        <a:rPr sz="1400" b="1" spc="-3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Распознаваемые </a:t>
                      </a:r>
                      <a:r>
                        <a:rPr sz="1400" b="1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фракции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21285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571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683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ВСЕ</a:t>
                      </a:r>
                      <a:r>
                        <a:rPr sz="1400" spc="-13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ФРАКЦИИ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571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6830" algn="ctr">
                        <a:lnSpc>
                          <a:spcPct val="100000"/>
                        </a:lnSpc>
                      </a:pPr>
                      <a:r>
                        <a:rPr sz="1400" spc="-7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5-</a:t>
                      </a:r>
                      <a:r>
                        <a:rPr sz="1400" spc="-8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1400" spc="-114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ФРАКЦИЙ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571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400" spc="-4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Все</a:t>
                      </a:r>
                      <a:r>
                        <a:rPr sz="1400" spc="-114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фракции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63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571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144145" marR="915669">
                        <a:lnSpc>
                          <a:spcPts val="1600"/>
                        </a:lnSpc>
                        <a:spcBef>
                          <a:spcPts val="960"/>
                        </a:spcBef>
                      </a:pPr>
                      <a:r>
                        <a:rPr sz="1400" b="1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Точность </a:t>
                      </a:r>
                      <a:r>
                        <a:rPr sz="1400" b="1" spc="-3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определения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21920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12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90%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9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70%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12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90%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144145" marR="485140">
                        <a:lnSpc>
                          <a:spcPts val="1600"/>
                        </a:lnSpc>
                        <a:spcBef>
                          <a:spcPts val="960"/>
                        </a:spcBef>
                      </a:pPr>
                      <a:r>
                        <a:rPr sz="1400" b="1" spc="-5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Грузоподъёмность </a:t>
                      </a:r>
                      <a:r>
                        <a:rPr sz="1400" b="1" spc="-5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(макс.</a:t>
                      </a:r>
                      <a:r>
                        <a:rPr sz="1400" b="1" spc="-114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вес)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21920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400" spc="-12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150</a:t>
                      </a:r>
                      <a:r>
                        <a:rPr sz="1400" spc="-12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кг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400" spc="-12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120</a:t>
                      </a:r>
                      <a:r>
                        <a:rPr sz="1400" spc="-114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кг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400" spc="-114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7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15</a:t>
                      </a:r>
                      <a:r>
                        <a:rPr sz="1400" spc="-1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кг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144145" marR="736600">
                        <a:lnSpc>
                          <a:spcPts val="1600"/>
                        </a:lnSpc>
                        <a:spcBef>
                          <a:spcPts val="960"/>
                        </a:spcBef>
                      </a:pPr>
                      <a:r>
                        <a:rPr sz="1400" b="1" spc="-3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Представление </a:t>
                      </a:r>
                      <a:r>
                        <a:rPr sz="1400" b="1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результатов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21920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325" marR="179070" indent="-12636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400" spc="-5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локальном устройстве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1600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325" marR="179070" indent="-12636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400" spc="-5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локальном устройстве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Бумажный</a:t>
                      </a:r>
                      <a:r>
                        <a:rPr sz="1400" spc="-6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вид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144145" marR="1097915">
                        <a:lnSpc>
                          <a:spcPts val="1600"/>
                        </a:lnSpc>
                        <a:spcBef>
                          <a:spcPts val="960"/>
                        </a:spcBef>
                      </a:pPr>
                      <a:r>
                        <a:rPr sz="1400" b="1" spc="-4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Стоимость, </a:t>
                      </a:r>
                      <a:r>
                        <a:rPr sz="1400" b="1" spc="-4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млн.</a:t>
                      </a:r>
                      <a:r>
                        <a:rPr sz="1400" b="1" spc="-13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руб.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21920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571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19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571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19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571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4,2</a:t>
                      </a:r>
                      <a:r>
                        <a:rPr sz="1400" spc="-12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400" spc="-12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год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57150">
                      <a:solidFill>
                        <a:srgbClr val="5B67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4500" y="1404005"/>
            <a:ext cx="2570299" cy="1929654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457200" y="6280805"/>
            <a:ext cx="1348105" cy="0"/>
          </a:xfrm>
          <a:custGeom>
            <a:avLst/>
            <a:gdLst/>
            <a:ahLst/>
            <a:cxnLst/>
            <a:rect l="l" t="t" r="r" b="b"/>
            <a:pathLst>
              <a:path w="1348105">
                <a:moveTo>
                  <a:pt x="0" y="0"/>
                </a:moveTo>
                <a:lnTo>
                  <a:pt x="1347647" y="0"/>
                </a:lnTo>
              </a:path>
            </a:pathLst>
          </a:custGeom>
          <a:ln w="88900">
            <a:solidFill>
              <a:srgbClr val="DA1A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9920776" y="7318836"/>
            <a:ext cx="227329" cy="40267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20"/>
              </a:spcBef>
            </a:pPr>
            <a:r>
              <a:rPr lang="ru-RU" spc="-25" dirty="0"/>
              <a:t>10</a:t>
            </a:r>
          </a:p>
          <a:p>
            <a:pPr marL="26670">
              <a:lnSpc>
                <a:spcPct val="100000"/>
              </a:lnSpc>
              <a:spcBef>
                <a:spcPts val="20"/>
              </a:spcBef>
            </a:pPr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ПРЕИМУЩЕСТВА</a:t>
            </a:r>
            <a:r>
              <a:rPr spc="-380" dirty="0"/>
              <a:t> </a:t>
            </a:r>
            <a:r>
              <a:rPr spc="-45" dirty="0"/>
              <a:t>L-</a:t>
            </a:r>
            <a:r>
              <a:rPr spc="95" dirty="0"/>
              <a:t>LABS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6"/>
            <a:ext cx="9777730" cy="0"/>
          </a:xfrm>
          <a:custGeom>
            <a:avLst/>
            <a:gdLst/>
            <a:ahLst/>
            <a:cxnLst/>
            <a:rect l="l" t="t" r="r" b="b"/>
            <a:pathLst>
              <a:path w="9777730">
                <a:moveTo>
                  <a:pt x="0" y="0"/>
                </a:moveTo>
                <a:lnTo>
                  <a:pt x="9777603" y="0"/>
                </a:lnTo>
              </a:path>
            </a:pathLst>
          </a:custGeom>
          <a:ln w="12700">
            <a:solidFill>
              <a:srgbClr val="061B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23099" y="1327235"/>
            <a:ext cx="8800465" cy="58051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300990">
              <a:lnSpc>
                <a:spcPts val="2220"/>
              </a:lnSpc>
              <a:spcBef>
                <a:spcPts val="425"/>
              </a:spcBef>
            </a:pPr>
            <a:r>
              <a:rPr sz="2100" dirty="0">
                <a:solidFill>
                  <a:srgbClr val="5B6770"/>
                </a:solidFill>
                <a:latin typeface="Trebuchet MS"/>
                <a:cs typeface="Trebuchet MS"/>
              </a:rPr>
              <a:t>Оптимальное</a:t>
            </a:r>
            <a:r>
              <a:rPr sz="2100" spc="-16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5B6770"/>
                </a:solidFill>
                <a:latin typeface="Trebuchet MS"/>
                <a:cs typeface="Trebuchet MS"/>
              </a:rPr>
              <a:t>соотношение</a:t>
            </a:r>
            <a:r>
              <a:rPr sz="2100" spc="-15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60" dirty="0">
                <a:solidFill>
                  <a:srgbClr val="5B6770"/>
                </a:solidFill>
                <a:latin typeface="Trebuchet MS"/>
                <a:cs typeface="Trebuchet MS"/>
              </a:rPr>
              <a:t>стоимости,</a:t>
            </a:r>
            <a:r>
              <a:rPr sz="2100" spc="-16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55" dirty="0">
                <a:solidFill>
                  <a:srgbClr val="5B6770"/>
                </a:solidFill>
                <a:latin typeface="Trebuchet MS"/>
                <a:cs typeface="Trebuchet MS"/>
              </a:rPr>
              <a:t>качества</a:t>
            </a:r>
            <a:r>
              <a:rPr sz="2100" spc="-15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5B6770"/>
                </a:solidFill>
                <a:latin typeface="Trebuchet MS"/>
                <a:cs typeface="Trebuchet MS"/>
              </a:rPr>
              <a:t>и</a:t>
            </a:r>
            <a:r>
              <a:rPr sz="2100" spc="-16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45" dirty="0">
                <a:solidFill>
                  <a:srgbClr val="5B6770"/>
                </a:solidFill>
                <a:latin typeface="Trebuchet MS"/>
                <a:cs typeface="Trebuchet MS"/>
              </a:rPr>
              <a:t>скорости</a:t>
            </a:r>
            <a:r>
              <a:rPr sz="2100" spc="-15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5B6770"/>
                </a:solidFill>
                <a:latin typeface="Trebuchet MS"/>
                <a:cs typeface="Trebuchet MS"/>
              </a:rPr>
              <a:t>обработки </a:t>
            </a:r>
            <a:r>
              <a:rPr sz="2100" spc="-55" dirty="0">
                <a:solidFill>
                  <a:srgbClr val="5B6770"/>
                </a:solidFill>
                <a:latin typeface="Trebuchet MS"/>
                <a:cs typeface="Trebuchet MS"/>
              </a:rPr>
              <a:t>среди</a:t>
            </a:r>
            <a:r>
              <a:rPr sz="2100" spc="-16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30" dirty="0">
                <a:solidFill>
                  <a:srgbClr val="5B6770"/>
                </a:solidFill>
                <a:latin typeface="Trebuchet MS"/>
                <a:cs typeface="Trebuchet MS"/>
              </a:rPr>
              <a:t>конкурентов</a:t>
            </a:r>
            <a:r>
              <a:rPr sz="2100" spc="-16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40" dirty="0">
                <a:solidFill>
                  <a:srgbClr val="5B6770"/>
                </a:solidFill>
                <a:latin typeface="Trebuchet MS"/>
                <a:cs typeface="Trebuchet MS"/>
              </a:rPr>
              <a:t>в</a:t>
            </a:r>
            <a:r>
              <a:rPr sz="2100" spc="-16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20" dirty="0">
                <a:solidFill>
                  <a:srgbClr val="5B6770"/>
                </a:solidFill>
                <a:latin typeface="Trebuchet MS"/>
                <a:cs typeface="Trebuchet MS"/>
              </a:rPr>
              <a:t>диапазоне</a:t>
            </a:r>
            <a:r>
              <a:rPr sz="2100" spc="-16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45" dirty="0">
                <a:solidFill>
                  <a:srgbClr val="5B6770"/>
                </a:solidFill>
                <a:latin typeface="Trebuchet MS"/>
                <a:cs typeface="Trebuchet MS"/>
              </a:rPr>
              <a:t>массы</a:t>
            </a:r>
            <a:r>
              <a:rPr sz="2100" spc="-16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30" dirty="0">
                <a:solidFill>
                  <a:srgbClr val="5B6770"/>
                </a:solidFill>
                <a:latin typeface="Trebuchet MS"/>
                <a:cs typeface="Trebuchet MS"/>
              </a:rPr>
              <a:t>до</a:t>
            </a:r>
            <a:r>
              <a:rPr sz="2100" spc="-16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50" dirty="0">
                <a:solidFill>
                  <a:srgbClr val="5B6770"/>
                </a:solidFill>
                <a:latin typeface="Trebuchet MS"/>
                <a:cs typeface="Trebuchet MS"/>
              </a:rPr>
              <a:t>5</a:t>
            </a:r>
            <a:r>
              <a:rPr sz="2100" spc="-16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25" dirty="0">
                <a:solidFill>
                  <a:srgbClr val="5B6770"/>
                </a:solidFill>
                <a:latin typeface="Trebuchet MS"/>
                <a:cs typeface="Trebuchet MS"/>
              </a:rPr>
              <a:t>кг</a:t>
            </a:r>
            <a:endParaRPr sz="2100">
              <a:latin typeface="Trebuchet MS"/>
              <a:cs typeface="Trebuchet MS"/>
            </a:endParaRPr>
          </a:p>
          <a:p>
            <a:pPr marL="12700" marR="33020">
              <a:lnSpc>
                <a:spcPts val="2220"/>
              </a:lnSpc>
              <a:spcBef>
                <a:spcPts val="1980"/>
              </a:spcBef>
            </a:pPr>
            <a:r>
              <a:rPr sz="2100" spc="-85" dirty="0">
                <a:solidFill>
                  <a:srgbClr val="5B6770"/>
                </a:solidFill>
                <a:latin typeface="Trebuchet MS"/>
                <a:cs typeface="Trebuchet MS"/>
              </a:rPr>
              <a:t>Ноу-</a:t>
            </a:r>
            <a:r>
              <a:rPr sz="2100" spc="-110" dirty="0">
                <a:solidFill>
                  <a:srgbClr val="5B6770"/>
                </a:solidFill>
                <a:latin typeface="Trebuchet MS"/>
                <a:cs typeface="Trebuchet MS"/>
              </a:rPr>
              <a:t>хау</a:t>
            </a:r>
            <a:r>
              <a:rPr sz="2100" spc="-21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00" dirty="0">
                <a:solidFill>
                  <a:srgbClr val="5B6770"/>
                </a:solidFill>
                <a:latin typeface="Trebuchet MS"/>
                <a:cs typeface="Trebuchet MS"/>
              </a:rPr>
              <a:t>решения:</a:t>
            </a:r>
            <a:r>
              <a:rPr sz="2100" spc="-204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90" dirty="0">
                <a:solidFill>
                  <a:srgbClr val="5B6770"/>
                </a:solidFill>
                <a:latin typeface="Trebuchet MS"/>
                <a:cs typeface="Trebuchet MS"/>
              </a:rPr>
              <a:t>маятниковая</a:t>
            </a:r>
            <a:r>
              <a:rPr sz="2100" spc="-204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35" dirty="0">
                <a:solidFill>
                  <a:srgbClr val="5B6770"/>
                </a:solidFill>
                <a:latin typeface="Trebuchet MS"/>
                <a:cs typeface="Trebuchet MS"/>
              </a:rPr>
              <a:t>часть,</a:t>
            </a:r>
            <a:r>
              <a:rPr sz="2100" spc="-204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95" dirty="0">
                <a:solidFill>
                  <a:srgbClr val="5B6770"/>
                </a:solidFill>
                <a:latin typeface="Trebuchet MS"/>
                <a:cs typeface="Trebuchet MS"/>
              </a:rPr>
              <a:t>которая</a:t>
            </a:r>
            <a:r>
              <a:rPr sz="2100" spc="-204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10" dirty="0">
                <a:solidFill>
                  <a:srgbClr val="5B6770"/>
                </a:solidFill>
                <a:latin typeface="Trebuchet MS"/>
                <a:cs typeface="Trebuchet MS"/>
              </a:rPr>
              <a:t>обеспечивает</a:t>
            </a:r>
            <a:r>
              <a:rPr sz="2100" spc="-204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60" dirty="0">
                <a:solidFill>
                  <a:srgbClr val="5B6770"/>
                </a:solidFill>
                <a:latin typeface="Trebuchet MS"/>
                <a:cs typeface="Trebuchet MS"/>
              </a:rPr>
              <a:t>дополнительное </a:t>
            </a:r>
            <a:r>
              <a:rPr sz="2100" spc="-100" dirty="0">
                <a:solidFill>
                  <a:srgbClr val="5B6770"/>
                </a:solidFill>
                <a:latin typeface="Trebuchet MS"/>
                <a:cs typeface="Trebuchet MS"/>
              </a:rPr>
              <a:t>перемещение</a:t>
            </a:r>
            <a:r>
              <a:rPr sz="2100" spc="-20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14" dirty="0">
                <a:solidFill>
                  <a:srgbClr val="5B6770"/>
                </a:solidFill>
                <a:latin typeface="Trebuchet MS"/>
                <a:cs typeface="Trebuchet MS"/>
              </a:rPr>
              <a:t>хвата</a:t>
            </a:r>
            <a:r>
              <a:rPr sz="2100" spc="-1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95" dirty="0">
                <a:solidFill>
                  <a:srgbClr val="5B6770"/>
                </a:solidFill>
                <a:latin typeface="Trebuchet MS"/>
                <a:cs typeface="Trebuchet MS"/>
              </a:rPr>
              <a:t>вдоль</a:t>
            </a:r>
            <a:r>
              <a:rPr sz="2100" spc="-20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20" dirty="0">
                <a:solidFill>
                  <a:srgbClr val="5B6770"/>
                </a:solidFill>
                <a:latin typeface="Trebuchet MS"/>
                <a:cs typeface="Trebuchet MS"/>
              </a:rPr>
              <a:t>конвейера.</a:t>
            </a:r>
            <a:r>
              <a:rPr sz="2100" spc="-1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75" dirty="0">
                <a:solidFill>
                  <a:srgbClr val="5B6770"/>
                </a:solidFill>
                <a:latin typeface="Trebuchet MS"/>
                <a:cs typeface="Trebuchet MS"/>
              </a:rPr>
              <a:t>Это</a:t>
            </a:r>
            <a:r>
              <a:rPr sz="2100" spc="-20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95" dirty="0">
                <a:solidFill>
                  <a:srgbClr val="5B6770"/>
                </a:solidFill>
                <a:latin typeface="Trebuchet MS"/>
                <a:cs typeface="Trebuchet MS"/>
              </a:rPr>
              <a:t>увеличивает</a:t>
            </a:r>
            <a:r>
              <a:rPr sz="2100" spc="-1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95" dirty="0">
                <a:solidFill>
                  <a:srgbClr val="5B6770"/>
                </a:solidFill>
                <a:latin typeface="Trebuchet MS"/>
                <a:cs typeface="Trebuchet MS"/>
              </a:rPr>
              <a:t>площадь,</a:t>
            </a:r>
            <a:r>
              <a:rPr sz="2100" spc="-20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5B6770"/>
                </a:solidFill>
                <a:latin typeface="Trebuchet MS"/>
                <a:cs typeface="Trebuchet MS"/>
              </a:rPr>
              <a:t>доступную </a:t>
            </a:r>
            <a:r>
              <a:rPr sz="2100" spc="-90" dirty="0">
                <a:solidFill>
                  <a:srgbClr val="5B6770"/>
                </a:solidFill>
                <a:latin typeface="Trebuchet MS"/>
                <a:cs typeface="Trebuchet MS"/>
              </a:rPr>
              <a:t>для</a:t>
            </a:r>
            <a:r>
              <a:rPr sz="2100" spc="-21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35" dirty="0">
                <a:solidFill>
                  <a:srgbClr val="5B6770"/>
                </a:solidFill>
                <a:latin typeface="Trebuchet MS"/>
                <a:cs typeface="Trebuchet MS"/>
              </a:rPr>
              <a:t>захвата,</a:t>
            </a:r>
            <a:r>
              <a:rPr sz="2100" spc="-21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05" dirty="0">
                <a:solidFill>
                  <a:srgbClr val="5B6770"/>
                </a:solidFill>
                <a:latin typeface="Trebuchet MS"/>
                <a:cs typeface="Trebuchet MS"/>
              </a:rPr>
              <a:t>а</a:t>
            </a:r>
            <a:r>
              <a:rPr sz="2100" spc="-21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10" dirty="0">
                <a:solidFill>
                  <a:srgbClr val="5B6770"/>
                </a:solidFill>
                <a:latin typeface="Trebuchet MS"/>
                <a:cs typeface="Trebuchet MS"/>
              </a:rPr>
              <a:t>также</a:t>
            </a:r>
            <a:r>
              <a:rPr sz="2100" spc="-21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95" dirty="0">
                <a:solidFill>
                  <a:srgbClr val="5B6770"/>
                </a:solidFill>
                <a:latin typeface="Trebuchet MS"/>
                <a:cs typeface="Trebuchet MS"/>
              </a:rPr>
              <a:t>позволяет</a:t>
            </a:r>
            <a:r>
              <a:rPr sz="2100" spc="-21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00" dirty="0">
                <a:solidFill>
                  <a:srgbClr val="5B6770"/>
                </a:solidFill>
                <a:latin typeface="Trebuchet MS"/>
                <a:cs typeface="Trebuchet MS"/>
              </a:rPr>
              <a:t>захватывать</a:t>
            </a:r>
            <a:r>
              <a:rPr sz="2100" spc="-21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25" dirty="0">
                <a:solidFill>
                  <a:srgbClr val="5B6770"/>
                </a:solidFill>
                <a:latin typeface="Trebuchet MS"/>
                <a:cs typeface="Trebuchet MS"/>
              </a:rPr>
              <a:t>объект</a:t>
            </a:r>
            <a:r>
              <a:rPr sz="2100" spc="-21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85" dirty="0">
                <a:solidFill>
                  <a:srgbClr val="5B6770"/>
                </a:solidFill>
                <a:latin typeface="Trebuchet MS"/>
                <a:cs typeface="Trebuchet MS"/>
              </a:rPr>
              <a:t>в</a:t>
            </a:r>
            <a:r>
              <a:rPr sz="2100" spc="-21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5B6770"/>
                </a:solidFill>
                <a:latin typeface="Trebuchet MS"/>
                <a:cs typeface="Trebuchet MS"/>
              </a:rPr>
              <a:t>движении</a:t>
            </a:r>
            <a:endParaRPr sz="2100">
              <a:latin typeface="Trebuchet MS"/>
              <a:cs typeface="Trebuchet MS"/>
            </a:endParaRPr>
          </a:p>
          <a:p>
            <a:pPr marL="12700" marR="21590">
              <a:lnSpc>
                <a:spcPts val="2220"/>
              </a:lnSpc>
              <a:spcBef>
                <a:spcPts val="1985"/>
              </a:spcBef>
            </a:pPr>
            <a:r>
              <a:rPr sz="2100" spc="-40" dirty="0">
                <a:solidFill>
                  <a:srgbClr val="5B6770"/>
                </a:solidFill>
                <a:latin typeface="Trebuchet MS"/>
                <a:cs typeface="Trebuchet MS"/>
              </a:rPr>
              <a:t>Система</a:t>
            </a:r>
            <a:r>
              <a:rPr sz="2100" spc="-13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5B6770"/>
                </a:solidFill>
                <a:latin typeface="Trebuchet MS"/>
                <a:cs typeface="Trebuchet MS"/>
              </a:rPr>
              <a:t>индивидуальной</a:t>
            </a:r>
            <a:r>
              <a:rPr sz="2100" spc="-13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20" dirty="0">
                <a:solidFill>
                  <a:srgbClr val="5B6770"/>
                </a:solidFill>
                <a:latin typeface="Trebuchet MS"/>
                <a:cs typeface="Trebuchet MS"/>
              </a:rPr>
              <a:t>настройки</a:t>
            </a:r>
            <a:r>
              <a:rPr sz="2100" spc="-13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30" dirty="0">
                <a:solidFill>
                  <a:srgbClr val="5B6770"/>
                </a:solidFill>
                <a:latin typeface="Trebuchet MS"/>
                <a:cs typeface="Trebuchet MS"/>
              </a:rPr>
              <a:t>отчетности</a:t>
            </a:r>
            <a:r>
              <a:rPr sz="2100" spc="-13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20" dirty="0">
                <a:solidFill>
                  <a:srgbClr val="5B6770"/>
                </a:solidFill>
                <a:latin typeface="Trebuchet MS"/>
                <a:cs typeface="Trebuchet MS"/>
              </a:rPr>
              <a:t>(онлайн-</a:t>
            </a:r>
            <a:r>
              <a:rPr sz="2100" spc="-10" dirty="0">
                <a:solidFill>
                  <a:srgbClr val="5B6770"/>
                </a:solidFill>
                <a:latin typeface="Trebuchet MS"/>
                <a:cs typeface="Trebuchet MS"/>
              </a:rPr>
              <a:t>мониторинг; </a:t>
            </a:r>
            <a:r>
              <a:rPr sz="2100" spc="-60" dirty="0">
                <a:solidFill>
                  <a:srgbClr val="5B6770"/>
                </a:solidFill>
                <a:latin typeface="Trebuchet MS"/>
                <a:cs typeface="Trebuchet MS"/>
              </a:rPr>
              <a:t>веб-</a:t>
            </a:r>
            <a:r>
              <a:rPr sz="2100" spc="-90" dirty="0">
                <a:solidFill>
                  <a:srgbClr val="5B6770"/>
                </a:solidFill>
                <a:latin typeface="Trebuchet MS"/>
                <a:cs typeface="Trebuchet MS"/>
              </a:rPr>
              <a:t>интерфейс;</a:t>
            </a:r>
            <a:r>
              <a:rPr sz="2100" spc="-19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60" dirty="0">
                <a:solidFill>
                  <a:srgbClr val="5B6770"/>
                </a:solidFill>
                <a:latin typeface="Trebuchet MS"/>
                <a:cs typeface="Trebuchet MS"/>
              </a:rPr>
              <a:t>отчётность</a:t>
            </a:r>
            <a:r>
              <a:rPr sz="2100" spc="-18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70" dirty="0">
                <a:solidFill>
                  <a:srgbClr val="5B6770"/>
                </a:solidFill>
                <a:latin typeface="Trebuchet MS"/>
                <a:cs typeface="Trebuchet MS"/>
              </a:rPr>
              <a:t>за</a:t>
            </a:r>
            <a:r>
              <a:rPr sz="2100" spc="-1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60" dirty="0">
                <a:solidFill>
                  <a:srgbClr val="5B6770"/>
                </a:solidFill>
                <a:latin typeface="Trebuchet MS"/>
                <a:cs typeface="Trebuchet MS"/>
              </a:rPr>
              <a:t>смену</a:t>
            </a:r>
            <a:r>
              <a:rPr sz="2100" spc="-1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40" dirty="0">
                <a:solidFill>
                  <a:srgbClr val="5B6770"/>
                </a:solidFill>
                <a:latin typeface="Trebuchet MS"/>
                <a:cs typeface="Trebuchet MS"/>
              </a:rPr>
              <a:t>в</a:t>
            </a:r>
            <a:r>
              <a:rPr sz="2100" spc="-18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14" dirty="0">
                <a:solidFill>
                  <a:srgbClr val="5B6770"/>
                </a:solidFill>
                <a:latin typeface="Trebuchet MS"/>
                <a:cs typeface="Trebuchet MS"/>
              </a:rPr>
              <a:t>excel</a:t>
            </a:r>
            <a:r>
              <a:rPr sz="2100" spc="-1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5B6770"/>
                </a:solidFill>
                <a:latin typeface="Trebuchet MS"/>
                <a:cs typeface="Trebuchet MS"/>
              </a:rPr>
              <a:t>или</a:t>
            </a:r>
            <a:r>
              <a:rPr sz="2100" spc="-19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60" dirty="0">
                <a:solidFill>
                  <a:srgbClr val="5B6770"/>
                </a:solidFill>
                <a:latin typeface="Trebuchet MS"/>
                <a:cs typeface="Trebuchet MS"/>
              </a:rPr>
              <a:t>другом</a:t>
            </a:r>
            <a:r>
              <a:rPr sz="2100" spc="-1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40" dirty="0">
                <a:solidFill>
                  <a:srgbClr val="5B6770"/>
                </a:solidFill>
                <a:latin typeface="Trebuchet MS"/>
                <a:cs typeface="Trebuchet MS"/>
              </a:rPr>
              <a:t>удобном</a:t>
            </a:r>
            <a:r>
              <a:rPr sz="2100" spc="-1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20" dirty="0">
                <a:solidFill>
                  <a:srgbClr val="5B6770"/>
                </a:solidFill>
                <a:latin typeface="Trebuchet MS"/>
                <a:cs typeface="Trebuchet MS"/>
              </a:rPr>
              <a:t>формате)</a:t>
            </a:r>
            <a:endParaRPr sz="2100">
              <a:latin typeface="Trebuchet MS"/>
              <a:cs typeface="Trebuchet MS"/>
            </a:endParaRPr>
          </a:p>
          <a:p>
            <a:pPr marL="12700" marR="1461770">
              <a:lnSpc>
                <a:spcPts val="2220"/>
              </a:lnSpc>
              <a:spcBef>
                <a:spcPts val="1985"/>
              </a:spcBef>
            </a:pPr>
            <a:r>
              <a:rPr sz="2100" spc="-40" dirty="0">
                <a:solidFill>
                  <a:srgbClr val="5B6770"/>
                </a:solidFill>
                <a:latin typeface="Trebuchet MS"/>
                <a:cs typeface="Trebuchet MS"/>
              </a:rPr>
              <a:t>Уникальная</a:t>
            </a:r>
            <a:r>
              <a:rPr sz="2100" spc="-13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50" dirty="0">
                <a:solidFill>
                  <a:srgbClr val="5B6770"/>
                </a:solidFill>
                <a:latin typeface="Trebuchet MS"/>
                <a:cs typeface="Trebuchet MS"/>
              </a:rPr>
              <a:t>архитектура</a:t>
            </a:r>
            <a:r>
              <a:rPr sz="2100" spc="-13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40" dirty="0">
                <a:solidFill>
                  <a:srgbClr val="5B6770"/>
                </a:solidFill>
                <a:latin typeface="Trebuchet MS"/>
                <a:cs typeface="Trebuchet MS"/>
              </a:rPr>
              <a:t>нейросети</a:t>
            </a:r>
            <a:r>
              <a:rPr sz="2100" spc="-13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20" dirty="0">
                <a:solidFill>
                  <a:srgbClr val="5B6770"/>
                </a:solidFill>
                <a:latin typeface="Trebuchet MS"/>
                <a:cs typeface="Trebuchet MS"/>
              </a:rPr>
              <a:t>основанная</a:t>
            </a:r>
            <a:r>
              <a:rPr sz="2100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5B6770"/>
                </a:solidFill>
                <a:latin typeface="Trebuchet MS"/>
                <a:cs typeface="Trebuchet MS"/>
              </a:rPr>
              <a:t>на</a:t>
            </a:r>
            <a:r>
              <a:rPr sz="2100" spc="-13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5B6770"/>
                </a:solidFill>
                <a:latin typeface="Trebuchet MS"/>
                <a:cs typeface="Trebuchet MS"/>
              </a:rPr>
              <a:t>CenterNet </a:t>
            </a:r>
            <a:r>
              <a:rPr sz="2100" spc="-125" dirty="0">
                <a:solidFill>
                  <a:srgbClr val="5B6770"/>
                </a:solidFill>
                <a:latin typeface="Trebuchet MS"/>
                <a:cs typeface="Trebuchet MS"/>
              </a:rPr>
              <a:t>с</a:t>
            </a:r>
            <a:r>
              <a:rPr sz="2100" spc="-17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20" dirty="0">
                <a:solidFill>
                  <a:srgbClr val="5B6770"/>
                </a:solidFill>
                <a:latin typeface="Trebuchet MS"/>
                <a:cs typeface="Trebuchet MS"/>
              </a:rPr>
              <a:t>кастомным</a:t>
            </a:r>
            <a:r>
              <a:rPr sz="2100" spc="-16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5B6770"/>
                </a:solidFill>
                <a:latin typeface="Trebuchet MS"/>
                <a:cs typeface="Trebuchet MS"/>
              </a:rPr>
              <a:t>backbone</a:t>
            </a:r>
            <a:endParaRPr sz="2100">
              <a:latin typeface="Trebuchet MS"/>
              <a:cs typeface="Trebuchet MS"/>
            </a:endParaRPr>
          </a:p>
          <a:p>
            <a:pPr marL="12700" marR="1320800">
              <a:lnSpc>
                <a:spcPts val="2220"/>
              </a:lnSpc>
              <a:spcBef>
                <a:spcPts val="1985"/>
              </a:spcBef>
            </a:pPr>
            <a:r>
              <a:rPr sz="2100" dirty="0">
                <a:solidFill>
                  <a:srgbClr val="5B6770"/>
                </a:solidFill>
                <a:latin typeface="Trebuchet MS"/>
                <a:cs typeface="Trebuchet MS"/>
              </a:rPr>
              <a:t>Адаптивная</a:t>
            </a:r>
            <a:r>
              <a:rPr sz="2100" spc="-14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25" dirty="0">
                <a:solidFill>
                  <a:srgbClr val="5B6770"/>
                </a:solidFill>
                <a:latin typeface="Trebuchet MS"/>
                <a:cs typeface="Trebuchet MS"/>
              </a:rPr>
              <a:t>интеграция</a:t>
            </a:r>
            <a:r>
              <a:rPr sz="2100" spc="-13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40" dirty="0">
                <a:solidFill>
                  <a:srgbClr val="5B6770"/>
                </a:solidFill>
                <a:latin typeface="Trebuchet MS"/>
                <a:cs typeface="Trebuchet MS"/>
              </a:rPr>
              <a:t>в</a:t>
            </a:r>
            <a:r>
              <a:rPr sz="2100" spc="-13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5B6770"/>
                </a:solidFill>
                <a:latin typeface="Trebuchet MS"/>
                <a:cs typeface="Trebuchet MS"/>
              </a:rPr>
              <a:t>действующие</a:t>
            </a:r>
            <a:r>
              <a:rPr sz="2100" spc="-13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5B6770"/>
                </a:solidFill>
                <a:latin typeface="Trebuchet MS"/>
                <a:cs typeface="Trebuchet MS"/>
              </a:rPr>
              <a:t>автоматизированные системы</a:t>
            </a:r>
            <a:endParaRPr sz="2100">
              <a:latin typeface="Trebuchet MS"/>
              <a:cs typeface="Trebuchet MS"/>
            </a:endParaRPr>
          </a:p>
          <a:p>
            <a:pPr marL="12700" marR="5080">
              <a:lnSpc>
                <a:spcPts val="2220"/>
              </a:lnSpc>
              <a:spcBef>
                <a:spcPts val="1985"/>
              </a:spcBef>
            </a:pPr>
            <a:r>
              <a:rPr sz="2100" spc="-45" dirty="0">
                <a:solidFill>
                  <a:srgbClr val="5B6770"/>
                </a:solidFill>
                <a:latin typeface="Trebuchet MS"/>
                <a:cs typeface="Trebuchet MS"/>
              </a:rPr>
              <a:t>Собственная</a:t>
            </a:r>
            <a:r>
              <a:rPr sz="2100" spc="-16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50" dirty="0">
                <a:solidFill>
                  <a:srgbClr val="5B6770"/>
                </a:solidFill>
                <a:latin typeface="Trebuchet MS"/>
                <a:cs typeface="Trebuchet MS"/>
              </a:rPr>
              <a:t>методика</a:t>
            </a:r>
            <a:r>
              <a:rPr sz="2100" spc="-15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65" dirty="0">
                <a:solidFill>
                  <a:srgbClr val="5B6770"/>
                </a:solidFill>
                <a:latin typeface="Trebuchet MS"/>
                <a:cs typeface="Trebuchet MS"/>
              </a:rPr>
              <a:t>сбора</a:t>
            </a:r>
            <a:r>
              <a:rPr sz="2100" spc="-15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5B6770"/>
                </a:solidFill>
                <a:latin typeface="Trebuchet MS"/>
                <a:cs typeface="Trebuchet MS"/>
              </a:rPr>
              <a:t>данных</a:t>
            </a:r>
            <a:r>
              <a:rPr sz="2100" spc="-15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25" dirty="0">
                <a:solidFill>
                  <a:srgbClr val="5B6770"/>
                </a:solidFill>
                <a:latin typeface="Trebuchet MS"/>
                <a:cs typeface="Trebuchet MS"/>
              </a:rPr>
              <a:t>с</a:t>
            </a:r>
            <a:r>
              <a:rPr sz="2100" spc="-16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45" dirty="0">
                <a:solidFill>
                  <a:srgbClr val="5B6770"/>
                </a:solidFill>
                <a:latin typeface="Trebuchet MS"/>
                <a:cs typeface="Trebuchet MS"/>
              </a:rPr>
              <a:t>заводов</a:t>
            </a:r>
            <a:r>
              <a:rPr sz="2100" spc="-16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5B6770"/>
                </a:solidFill>
                <a:latin typeface="Trebuchet MS"/>
                <a:cs typeface="Trebuchet MS"/>
              </a:rPr>
              <a:t>и</a:t>
            </a:r>
            <a:r>
              <a:rPr sz="2100" spc="-16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45" dirty="0">
                <a:solidFill>
                  <a:srgbClr val="5B6770"/>
                </a:solidFill>
                <a:latin typeface="Trebuchet MS"/>
                <a:cs typeface="Trebuchet MS"/>
              </a:rPr>
              <a:t>обучаемости</a:t>
            </a:r>
            <a:r>
              <a:rPr sz="2100" spc="-15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5B6770"/>
                </a:solidFill>
                <a:latin typeface="Trebuchet MS"/>
                <a:cs typeface="Trebuchet MS"/>
              </a:rPr>
              <a:t>нейронной </a:t>
            </a:r>
            <a:r>
              <a:rPr sz="2100" spc="-75" dirty="0">
                <a:solidFill>
                  <a:srgbClr val="5B6770"/>
                </a:solidFill>
                <a:latin typeface="Trebuchet MS"/>
                <a:cs typeface="Trebuchet MS"/>
              </a:rPr>
              <a:t>сети</a:t>
            </a:r>
            <a:r>
              <a:rPr sz="2100" spc="-1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25" dirty="0">
                <a:solidFill>
                  <a:srgbClr val="5B6770"/>
                </a:solidFill>
                <a:latin typeface="Trebuchet MS"/>
                <a:cs typeface="Trebuchet MS"/>
              </a:rPr>
              <a:t>на</a:t>
            </a:r>
            <a:r>
              <a:rPr sz="2100" spc="-1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40" dirty="0">
                <a:solidFill>
                  <a:srgbClr val="5B6770"/>
                </a:solidFill>
                <a:latin typeface="Trebuchet MS"/>
                <a:cs typeface="Trebuchet MS"/>
              </a:rPr>
              <a:t>основе</a:t>
            </a:r>
            <a:r>
              <a:rPr sz="2100" spc="-17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50" dirty="0">
                <a:solidFill>
                  <a:srgbClr val="5B6770"/>
                </a:solidFill>
                <a:latin typeface="Trebuchet MS"/>
                <a:cs typeface="Trebuchet MS"/>
              </a:rPr>
              <a:t>этих</a:t>
            </a:r>
            <a:r>
              <a:rPr sz="2100" spc="-1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5B6770"/>
                </a:solidFill>
                <a:latin typeface="Trebuchet MS"/>
                <a:cs typeface="Trebuchet MS"/>
              </a:rPr>
              <a:t>данных</a:t>
            </a:r>
            <a:endParaRPr sz="2100">
              <a:latin typeface="Trebuchet MS"/>
              <a:cs typeface="Trebuchet MS"/>
            </a:endParaRPr>
          </a:p>
          <a:p>
            <a:pPr marL="12700" marR="1420495">
              <a:lnSpc>
                <a:spcPts val="2220"/>
              </a:lnSpc>
              <a:spcBef>
                <a:spcPts val="1985"/>
              </a:spcBef>
            </a:pPr>
            <a:r>
              <a:rPr sz="2100" spc="-45" dirty="0">
                <a:solidFill>
                  <a:srgbClr val="5B6770"/>
                </a:solidFill>
                <a:latin typeface="Trebuchet MS"/>
                <a:cs typeface="Trebuchet MS"/>
              </a:rPr>
              <a:t>Самая</a:t>
            </a:r>
            <a:r>
              <a:rPr sz="2100" spc="-1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50" dirty="0">
                <a:solidFill>
                  <a:srgbClr val="5B6770"/>
                </a:solidFill>
                <a:latin typeface="Trebuchet MS"/>
                <a:cs typeface="Trebuchet MS"/>
              </a:rPr>
              <a:t>высокая</a:t>
            </a:r>
            <a:r>
              <a:rPr sz="2100" spc="-1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75" dirty="0">
                <a:solidFill>
                  <a:srgbClr val="5B6770"/>
                </a:solidFill>
                <a:latin typeface="Trebuchet MS"/>
                <a:cs typeface="Trebuchet MS"/>
              </a:rPr>
              <a:t>скорость</a:t>
            </a:r>
            <a:r>
              <a:rPr sz="2100" spc="-1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55" dirty="0">
                <a:solidFill>
                  <a:srgbClr val="5B6770"/>
                </a:solidFill>
                <a:latin typeface="Trebuchet MS"/>
                <a:cs typeface="Trebuchet MS"/>
              </a:rPr>
              <a:t>сортировки</a:t>
            </a:r>
            <a:r>
              <a:rPr sz="2100" spc="-1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5B6770"/>
                </a:solidFill>
                <a:latin typeface="Trebuchet MS"/>
                <a:cs typeface="Trebuchet MS"/>
              </a:rPr>
              <a:t>по</a:t>
            </a:r>
            <a:r>
              <a:rPr sz="2100" spc="-1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25" dirty="0">
                <a:solidFill>
                  <a:srgbClr val="5B6770"/>
                </a:solidFill>
                <a:latin typeface="Trebuchet MS"/>
                <a:cs typeface="Trebuchet MS"/>
              </a:rPr>
              <a:t>сравнению</a:t>
            </a:r>
            <a:r>
              <a:rPr sz="2100" spc="-1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25" dirty="0">
                <a:solidFill>
                  <a:srgbClr val="5B6770"/>
                </a:solidFill>
                <a:latin typeface="Trebuchet MS"/>
                <a:cs typeface="Trebuchet MS"/>
              </a:rPr>
              <a:t>с</a:t>
            </a:r>
            <a:r>
              <a:rPr sz="2100" spc="-1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5B6770"/>
                </a:solidFill>
                <a:latin typeface="Trebuchet MS"/>
                <a:cs typeface="Trebuchet MS"/>
              </a:rPr>
              <a:t>прямыми </a:t>
            </a:r>
            <a:r>
              <a:rPr sz="2100" spc="-20" dirty="0">
                <a:solidFill>
                  <a:srgbClr val="5B6770"/>
                </a:solidFill>
                <a:latin typeface="Trebuchet MS"/>
                <a:cs typeface="Trebuchet MS"/>
              </a:rPr>
              <a:t>конкурентами</a:t>
            </a:r>
            <a:r>
              <a:rPr sz="2100" spc="-17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345" dirty="0">
                <a:solidFill>
                  <a:srgbClr val="5B6770"/>
                </a:solidFill>
                <a:latin typeface="Trebuchet MS"/>
                <a:cs typeface="Trebuchet MS"/>
              </a:rPr>
              <a:t>–</a:t>
            </a:r>
            <a:r>
              <a:rPr sz="2100" spc="-1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50" dirty="0">
                <a:solidFill>
                  <a:srgbClr val="5B6770"/>
                </a:solidFill>
                <a:latin typeface="Trebuchet MS"/>
                <a:cs typeface="Trebuchet MS"/>
              </a:rPr>
              <a:t>2</a:t>
            </a:r>
            <a:r>
              <a:rPr sz="2100" spc="-17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40" dirty="0">
                <a:solidFill>
                  <a:srgbClr val="5B6770"/>
                </a:solidFill>
                <a:latin typeface="Trebuchet MS"/>
                <a:cs typeface="Trebuchet MS"/>
              </a:rPr>
              <a:t>ед./сек.</a:t>
            </a:r>
            <a:r>
              <a:rPr sz="2100" spc="-17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50" dirty="0">
                <a:solidFill>
                  <a:srgbClr val="5B6770"/>
                </a:solidFill>
                <a:latin typeface="Trebuchet MS"/>
                <a:cs typeface="Trebuchet MS"/>
              </a:rPr>
              <a:t>(после</a:t>
            </a:r>
            <a:r>
              <a:rPr sz="2100" spc="-17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30" dirty="0">
                <a:solidFill>
                  <a:srgbClr val="5B6770"/>
                </a:solidFill>
                <a:latin typeface="Trebuchet MS"/>
                <a:cs typeface="Trebuchet MS"/>
              </a:rPr>
              <a:t>доработки</a:t>
            </a:r>
            <a:r>
              <a:rPr sz="2100" spc="-17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5B6770"/>
                </a:solidFill>
                <a:latin typeface="Trebuchet MS"/>
                <a:cs typeface="Trebuchet MS"/>
              </a:rPr>
              <a:t>прототипа)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3119" y="1395362"/>
            <a:ext cx="173355" cy="490855"/>
          </a:xfrm>
          <a:custGeom>
            <a:avLst/>
            <a:gdLst/>
            <a:ahLst/>
            <a:cxnLst/>
            <a:rect l="l" t="t" r="r" b="b"/>
            <a:pathLst>
              <a:path w="173354" h="490855">
                <a:moveTo>
                  <a:pt x="172986" y="0"/>
                </a:moveTo>
                <a:lnTo>
                  <a:pt x="121564" y="0"/>
                </a:lnTo>
                <a:lnTo>
                  <a:pt x="0" y="36690"/>
                </a:lnTo>
                <a:lnTo>
                  <a:pt x="13309" y="88468"/>
                </a:lnTo>
                <a:lnTo>
                  <a:pt x="109689" y="57543"/>
                </a:lnTo>
                <a:lnTo>
                  <a:pt x="109689" y="490537"/>
                </a:lnTo>
                <a:lnTo>
                  <a:pt x="172986" y="490537"/>
                </a:lnTo>
                <a:lnTo>
                  <a:pt x="172986" y="0"/>
                </a:lnTo>
                <a:close/>
              </a:path>
            </a:pathLst>
          </a:custGeom>
          <a:solidFill>
            <a:srgbClr val="5B6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2047" y="1392087"/>
            <a:ext cx="0" cy="495300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495185"/>
                </a:moveTo>
                <a:lnTo>
                  <a:pt x="0" y="0"/>
                </a:lnTo>
              </a:path>
            </a:pathLst>
          </a:custGeom>
          <a:ln w="84429">
            <a:solidFill>
              <a:srgbClr val="DA1A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119" y="2352221"/>
            <a:ext cx="306070" cy="499745"/>
          </a:xfrm>
          <a:custGeom>
            <a:avLst/>
            <a:gdLst/>
            <a:ahLst/>
            <a:cxnLst/>
            <a:rect l="l" t="t" r="r" b="b"/>
            <a:pathLst>
              <a:path w="306070" h="499744">
                <a:moveTo>
                  <a:pt x="147815" y="0"/>
                </a:moveTo>
                <a:lnTo>
                  <a:pt x="107376" y="3866"/>
                </a:lnTo>
                <a:lnTo>
                  <a:pt x="69862" y="15467"/>
                </a:lnTo>
                <a:lnTo>
                  <a:pt x="35272" y="34798"/>
                </a:lnTo>
                <a:lnTo>
                  <a:pt x="3606" y="61861"/>
                </a:lnTo>
                <a:lnTo>
                  <a:pt x="35966" y="102501"/>
                </a:lnTo>
                <a:lnTo>
                  <a:pt x="60895" y="81258"/>
                </a:lnTo>
                <a:lnTo>
                  <a:pt x="87126" y="66086"/>
                </a:lnTo>
                <a:lnTo>
                  <a:pt x="114660" y="56983"/>
                </a:lnTo>
                <a:lnTo>
                  <a:pt x="143497" y="53949"/>
                </a:lnTo>
                <a:lnTo>
                  <a:pt x="160822" y="55321"/>
                </a:lnTo>
                <a:lnTo>
                  <a:pt x="202831" y="75882"/>
                </a:lnTo>
                <a:lnTo>
                  <a:pt x="224416" y="120325"/>
                </a:lnTo>
                <a:lnTo>
                  <a:pt x="225856" y="140258"/>
                </a:lnTo>
                <a:lnTo>
                  <a:pt x="221511" y="174180"/>
                </a:lnTo>
                <a:lnTo>
                  <a:pt x="208477" y="211495"/>
                </a:lnTo>
                <a:lnTo>
                  <a:pt x="186755" y="252205"/>
                </a:lnTo>
                <a:lnTo>
                  <a:pt x="156344" y="296311"/>
                </a:lnTo>
                <a:lnTo>
                  <a:pt x="117246" y="343814"/>
                </a:lnTo>
                <a:lnTo>
                  <a:pt x="69591" y="394430"/>
                </a:lnTo>
                <a:lnTo>
                  <a:pt x="37538" y="426681"/>
                </a:lnTo>
                <a:lnTo>
                  <a:pt x="0" y="463562"/>
                </a:lnTo>
                <a:lnTo>
                  <a:pt x="0" y="499529"/>
                </a:lnTo>
                <a:lnTo>
                  <a:pt x="305689" y="499529"/>
                </a:lnTo>
                <a:lnTo>
                  <a:pt x="305689" y="444868"/>
                </a:lnTo>
                <a:lnTo>
                  <a:pt x="131316" y="444980"/>
                </a:lnTo>
                <a:lnTo>
                  <a:pt x="103626" y="445875"/>
                </a:lnTo>
                <a:lnTo>
                  <a:pt x="88836" y="446658"/>
                </a:lnTo>
                <a:lnTo>
                  <a:pt x="129654" y="406031"/>
                </a:lnTo>
                <a:lnTo>
                  <a:pt x="157600" y="376899"/>
                </a:lnTo>
                <a:lnTo>
                  <a:pt x="191728" y="339678"/>
                </a:lnTo>
                <a:lnTo>
                  <a:pt x="224904" y="298405"/>
                </a:lnTo>
                <a:lnTo>
                  <a:pt x="251047" y="261207"/>
                </a:lnTo>
                <a:lnTo>
                  <a:pt x="270802" y="226212"/>
                </a:lnTo>
                <a:lnTo>
                  <a:pt x="288061" y="179463"/>
                </a:lnTo>
                <a:lnTo>
                  <a:pt x="295262" y="131267"/>
                </a:lnTo>
                <a:lnTo>
                  <a:pt x="292733" y="102770"/>
                </a:lnTo>
                <a:lnTo>
                  <a:pt x="272502" y="54941"/>
                </a:lnTo>
                <a:lnTo>
                  <a:pt x="232940" y="20032"/>
                </a:lnTo>
                <a:lnTo>
                  <a:pt x="179447" y="2226"/>
                </a:lnTo>
                <a:lnTo>
                  <a:pt x="147815" y="0"/>
                </a:lnTo>
                <a:close/>
              </a:path>
            </a:pathLst>
          </a:custGeom>
          <a:solidFill>
            <a:srgbClr val="5B6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02047" y="2356565"/>
            <a:ext cx="0" cy="495300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495185"/>
                </a:moveTo>
                <a:lnTo>
                  <a:pt x="0" y="0"/>
                </a:lnTo>
              </a:path>
            </a:pathLst>
          </a:custGeom>
          <a:ln w="84429">
            <a:solidFill>
              <a:srgbClr val="DA1A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3127" y="3310041"/>
            <a:ext cx="286385" cy="508634"/>
          </a:xfrm>
          <a:custGeom>
            <a:avLst/>
            <a:gdLst/>
            <a:ahLst/>
            <a:cxnLst/>
            <a:rect l="l" t="t" r="r" b="b"/>
            <a:pathLst>
              <a:path w="286384" h="508635">
                <a:moveTo>
                  <a:pt x="134137" y="0"/>
                </a:moveTo>
                <a:lnTo>
                  <a:pt x="96756" y="3012"/>
                </a:lnTo>
                <a:lnTo>
                  <a:pt x="61939" y="12049"/>
                </a:lnTo>
                <a:lnTo>
                  <a:pt x="29686" y="27110"/>
                </a:lnTo>
                <a:lnTo>
                  <a:pt x="0" y="48196"/>
                </a:lnTo>
                <a:lnTo>
                  <a:pt x="29489" y="89903"/>
                </a:lnTo>
                <a:lnTo>
                  <a:pt x="40312" y="81961"/>
                </a:lnTo>
                <a:lnTo>
                  <a:pt x="51200" y="75031"/>
                </a:lnTo>
                <a:lnTo>
                  <a:pt x="97588" y="57586"/>
                </a:lnTo>
                <a:lnTo>
                  <a:pt x="126580" y="55384"/>
                </a:lnTo>
                <a:lnTo>
                  <a:pt x="143880" y="56396"/>
                </a:lnTo>
                <a:lnTo>
                  <a:pt x="183222" y="71564"/>
                </a:lnTo>
                <a:lnTo>
                  <a:pt x="203187" y="117233"/>
                </a:lnTo>
                <a:lnTo>
                  <a:pt x="200658" y="137760"/>
                </a:lnTo>
                <a:lnTo>
                  <a:pt x="180427" y="172469"/>
                </a:lnTo>
                <a:lnTo>
                  <a:pt x="141432" y="198181"/>
                </a:lnTo>
                <a:lnTo>
                  <a:pt x="92432" y="211663"/>
                </a:lnTo>
                <a:lnTo>
                  <a:pt x="64731" y="213614"/>
                </a:lnTo>
                <a:lnTo>
                  <a:pt x="64731" y="259295"/>
                </a:lnTo>
                <a:lnTo>
                  <a:pt x="131756" y="265743"/>
                </a:lnTo>
                <a:lnTo>
                  <a:pt x="179631" y="284018"/>
                </a:lnTo>
                <a:lnTo>
                  <a:pt x="208356" y="314115"/>
                </a:lnTo>
                <a:lnTo>
                  <a:pt x="217932" y="356031"/>
                </a:lnTo>
                <a:lnTo>
                  <a:pt x="215750" y="377955"/>
                </a:lnTo>
                <a:lnTo>
                  <a:pt x="198306" y="414189"/>
                </a:lnTo>
                <a:lnTo>
                  <a:pt x="163783" y="439906"/>
                </a:lnTo>
                <a:lnTo>
                  <a:pt x="114334" y="452942"/>
                </a:lnTo>
                <a:lnTo>
                  <a:pt x="84150" y="454571"/>
                </a:lnTo>
                <a:lnTo>
                  <a:pt x="66571" y="454166"/>
                </a:lnTo>
                <a:lnTo>
                  <a:pt x="50163" y="452951"/>
                </a:lnTo>
                <a:lnTo>
                  <a:pt x="34924" y="450927"/>
                </a:lnTo>
                <a:lnTo>
                  <a:pt x="20853" y="448094"/>
                </a:lnTo>
                <a:lnTo>
                  <a:pt x="11150" y="501688"/>
                </a:lnTo>
                <a:lnTo>
                  <a:pt x="25685" y="504673"/>
                </a:lnTo>
                <a:lnTo>
                  <a:pt x="43057" y="506809"/>
                </a:lnTo>
                <a:lnTo>
                  <a:pt x="63266" y="508092"/>
                </a:lnTo>
                <a:lnTo>
                  <a:pt x="86309" y="508520"/>
                </a:lnTo>
                <a:lnTo>
                  <a:pt x="114741" y="507418"/>
                </a:lnTo>
                <a:lnTo>
                  <a:pt x="166347" y="498603"/>
                </a:lnTo>
                <a:lnTo>
                  <a:pt x="210650" y="480958"/>
                </a:lnTo>
                <a:lnTo>
                  <a:pt x="245893" y="454345"/>
                </a:lnTo>
                <a:lnTo>
                  <a:pt x="271334" y="419012"/>
                </a:lnTo>
                <a:lnTo>
                  <a:pt x="284283" y="376577"/>
                </a:lnTo>
                <a:lnTo>
                  <a:pt x="285902" y="352793"/>
                </a:lnTo>
                <a:lnTo>
                  <a:pt x="283642" y="328902"/>
                </a:lnTo>
                <a:lnTo>
                  <a:pt x="265569" y="286649"/>
                </a:lnTo>
                <a:lnTo>
                  <a:pt x="230867" y="252756"/>
                </a:lnTo>
                <a:lnTo>
                  <a:pt x="188163" y="233154"/>
                </a:lnTo>
                <a:lnTo>
                  <a:pt x="164350" y="229082"/>
                </a:lnTo>
                <a:lnTo>
                  <a:pt x="164350" y="228358"/>
                </a:lnTo>
                <a:lnTo>
                  <a:pt x="205927" y="211329"/>
                </a:lnTo>
                <a:lnTo>
                  <a:pt x="240055" y="185394"/>
                </a:lnTo>
                <a:lnTo>
                  <a:pt x="262840" y="151723"/>
                </a:lnTo>
                <a:lnTo>
                  <a:pt x="270433" y="111480"/>
                </a:lnTo>
                <a:lnTo>
                  <a:pt x="268231" y="87836"/>
                </a:lnTo>
                <a:lnTo>
                  <a:pt x="250609" y="47560"/>
                </a:lnTo>
                <a:lnTo>
                  <a:pt x="215660" y="17396"/>
                </a:lnTo>
                <a:lnTo>
                  <a:pt x="165134" y="1933"/>
                </a:lnTo>
                <a:lnTo>
                  <a:pt x="134137" y="0"/>
                </a:lnTo>
                <a:close/>
              </a:path>
            </a:pathLst>
          </a:custGeom>
          <a:solidFill>
            <a:srgbClr val="5B6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2047" y="3323370"/>
            <a:ext cx="0" cy="495300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495185"/>
                </a:moveTo>
                <a:lnTo>
                  <a:pt x="0" y="0"/>
                </a:lnTo>
              </a:path>
            </a:pathLst>
          </a:custGeom>
          <a:ln w="84429">
            <a:solidFill>
              <a:srgbClr val="DA1A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3120" y="4140791"/>
            <a:ext cx="360045" cy="490855"/>
          </a:xfrm>
          <a:custGeom>
            <a:avLst/>
            <a:gdLst/>
            <a:ahLst/>
            <a:cxnLst/>
            <a:rect l="l" t="t" r="r" b="b"/>
            <a:pathLst>
              <a:path w="360044" h="490854">
                <a:moveTo>
                  <a:pt x="288785" y="381571"/>
                </a:moveTo>
                <a:lnTo>
                  <a:pt x="227647" y="381571"/>
                </a:lnTo>
                <a:lnTo>
                  <a:pt x="227647" y="490537"/>
                </a:lnTo>
                <a:lnTo>
                  <a:pt x="288785" y="490537"/>
                </a:lnTo>
                <a:lnTo>
                  <a:pt x="288785" y="381571"/>
                </a:lnTo>
                <a:close/>
              </a:path>
              <a:path w="360044" h="490854">
                <a:moveTo>
                  <a:pt x="288785" y="0"/>
                </a:moveTo>
                <a:lnTo>
                  <a:pt x="225488" y="0"/>
                </a:lnTo>
                <a:lnTo>
                  <a:pt x="0" y="332295"/>
                </a:lnTo>
                <a:lnTo>
                  <a:pt x="0" y="381571"/>
                </a:lnTo>
                <a:lnTo>
                  <a:pt x="359625" y="381571"/>
                </a:lnTo>
                <a:lnTo>
                  <a:pt x="359625" y="329069"/>
                </a:lnTo>
                <a:lnTo>
                  <a:pt x="64731" y="329069"/>
                </a:lnTo>
                <a:lnTo>
                  <a:pt x="225488" y="89192"/>
                </a:lnTo>
                <a:lnTo>
                  <a:pt x="288785" y="89192"/>
                </a:lnTo>
                <a:lnTo>
                  <a:pt x="288785" y="0"/>
                </a:lnTo>
                <a:close/>
              </a:path>
              <a:path w="360044" h="490854">
                <a:moveTo>
                  <a:pt x="359625" y="326186"/>
                </a:moveTo>
                <a:lnTo>
                  <a:pt x="126593" y="326186"/>
                </a:lnTo>
                <a:lnTo>
                  <a:pt x="108969" y="326367"/>
                </a:lnTo>
                <a:lnTo>
                  <a:pt x="92786" y="326909"/>
                </a:lnTo>
                <a:lnTo>
                  <a:pt x="78041" y="327810"/>
                </a:lnTo>
                <a:lnTo>
                  <a:pt x="64731" y="329069"/>
                </a:lnTo>
                <a:lnTo>
                  <a:pt x="359625" y="329069"/>
                </a:lnTo>
                <a:lnTo>
                  <a:pt x="359625" y="326186"/>
                </a:lnTo>
                <a:close/>
              </a:path>
              <a:path w="360044" h="490854">
                <a:moveTo>
                  <a:pt x="288785" y="89192"/>
                </a:moveTo>
                <a:lnTo>
                  <a:pt x="226923" y="89192"/>
                </a:lnTo>
                <a:lnTo>
                  <a:pt x="226923" y="326186"/>
                </a:lnTo>
                <a:lnTo>
                  <a:pt x="288785" y="326186"/>
                </a:lnTo>
                <a:lnTo>
                  <a:pt x="288785" y="89192"/>
                </a:lnTo>
                <a:close/>
              </a:path>
            </a:pathLst>
          </a:custGeom>
          <a:solidFill>
            <a:srgbClr val="5B6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02047" y="4136142"/>
            <a:ext cx="0" cy="495300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495185"/>
                </a:moveTo>
                <a:lnTo>
                  <a:pt x="0" y="0"/>
                </a:lnTo>
              </a:path>
            </a:pathLst>
          </a:custGeom>
          <a:ln w="84429">
            <a:solidFill>
              <a:srgbClr val="DA1A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3119" y="4953402"/>
            <a:ext cx="271780" cy="499745"/>
          </a:xfrm>
          <a:custGeom>
            <a:avLst/>
            <a:gdLst/>
            <a:ahLst/>
            <a:cxnLst/>
            <a:rect l="l" t="t" r="r" b="b"/>
            <a:pathLst>
              <a:path w="271780" h="499745">
                <a:moveTo>
                  <a:pt x="257136" y="0"/>
                </a:moveTo>
                <a:lnTo>
                  <a:pt x="34531" y="0"/>
                </a:lnTo>
                <a:lnTo>
                  <a:pt x="20510" y="234124"/>
                </a:lnTo>
                <a:lnTo>
                  <a:pt x="28527" y="233498"/>
                </a:lnTo>
                <a:lnTo>
                  <a:pt x="49567" y="232779"/>
                </a:lnTo>
                <a:lnTo>
                  <a:pt x="93017" y="233992"/>
                </a:lnTo>
                <a:lnTo>
                  <a:pt x="131561" y="240887"/>
                </a:lnTo>
                <a:lnTo>
                  <a:pt x="172514" y="260656"/>
                </a:lnTo>
                <a:lnTo>
                  <a:pt x="197434" y="296499"/>
                </a:lnTo>
                <a:lnTo>
                  <a:pt x="203199" y="334454"/>
                </a:lnTo>
                <a:lnTo>
                  <a:pt x="200580" y="359843"/>
                </a:lnTo>
                <a:lnTo>
                  <a:pt x="179630" y="401111"/>
                </a:lnTo>
                <a:lnTo>
                  <a:pt x="138854" y="429500"/>
                </a:lnTo>
                <a:lnTo>
                  <a:pt x="85000" y="443793"/>
                </a:lnTo>
                <a:lnTo>
                  <a:pt x="53593" y="445579"/>
                </a:lnTo>
                <a:lnTo>
                  <a:pt x="46869" y="445310"/>
                </a:lnTo>
                <a:lnTo>
                  <a:pt x="24390" y="443157"/>
                </a:lnTo>
                <a:lnTo>
                  <a:pt x="8635" y="441274"/>
                </a:lnTo>
                <a:lnTo>
                  <a:pt x="0" y="494855"/>
                </a:lnTo>
                <a:lnTo>
                  <a:pt x="13330" y="496898"/>
                </a:lnTo>
                <a:lnTo>
                  <a:pt x="26346" y="498359"/>
                </a:lnTo>
                <a:lnTo>
                  <a:pt x="39047" y="499236"/>
                </a:lnTo>
                <a:lnTo>
                  <a:pt x="51434" y="499529"/>
                </a:lnTo>
                <a:lnTo>
                  <a:pt x="83143" y="498326"/>
                </a:lnTo>
                <a:lnTo>
                  <a:pt x="140503" y="488706"/>
                </a:lnTo>
                <a:lnTo>
                  <a:pt x="189461" y="469477"/>
                </a:lnTo>
                <a:lnTo>
                  <a:pt x="228122" y="440706"/>
                </a:lnTo>
                <a:lnTo>
                  <a:pt x="255747" y="402642"/>
                </a:lnTo>
                <a:lnTo>
                  <a:pt x="269773" y="356699"/>
                </a:lnTo>
                <a:lnTo>
                  <a:pt x="271526" y="330860"/>
                </a:lnTo>
                <a:lnTo>
                  <a:pt x="268468" y="297696"/>
                </a:lnTo>
                <a:lnTo>
                  <a:pt x="244013" y="242761"/>
                </a:lnTo>
                <a:lnTo>
                  <a:pt x="195688" y="203478"/>
                </a:lnTo>
                <a:lnTo>
                  <a:pt x="127002" y="182528"/>
                </a:lnTo>
                <a:lnTo>
                  <a:pt x="85242" y="179095"/>
                </a:lnTo>
                <a:lnTo>
                  <a:pt x="92786" y="54673"/>
                </a:lnTo>
                <a:lnTo>
                  <a:pt x="257136" y="54673"/>
                </a:lnTo>
                <a:lnTo>
                  <a:pt x="257136" y="0"/>
                </a:lnTo>
                <a:close/>
              </a:path>
            </a:pathLst>
          </a:custGeom>
          <a:solidFill>
            <a:srgbClr val="5B6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2047" y="4957745"/>
            <a:ext cx="0" cy="495300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495185"/>
                </a:moveTo>
                <a:lnTo>
                  <a:pt x="0" y="0"/>
                </a:lnTo>
              </a:path>
            </a:pathLst>
          </a:custGeom>
          <a:ln w="84429">
            <a:solidFill>
              <a:srgbClr val="DA1A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3128" y="5768346"/>
            <a:ext cx="326390" cy="508634"/>
          </a:xfrm>
          <a:custGeom>
            <a:avLst/>
            <a:gdLst/>
            <a:ahLst/>
            <a:cxnLst/>
            <a:rect l="l" t="t" r="r" b="b"/>
            <a:pathLst>
              <a:path w="326390" h="508635">
                <a:moveTo>
                  <a:pt x="290931" y="0"/>
                </a:moveTo>
                <a:lnTo>
                  <a:pt x="239016" y="3236"/>
                </a:lnTo>
                <a:lnTo>
                  <a:pt x="191733" y="12947"/>
                </a:lnTo>
                <a:lnTo>
                  <a:pt x="149082" y="29132"/>
                </a:lnTo>
                <a:lnTo>
                  <a:pt x="111062" y="51791"/>
                </a:lnTo>
                <a:lnTo>
                  <a:pt x="77673" y="80924"/>
                </a:lnTo>
                <a:lnTo>
                  <a:pt x="49712" y="115546"/>
                </a:lnTo>
                <a:lnTo>
                  <a:pt x="27964" y="154687"/>
                </a:lnTo>
                <a:lnTo>
                  <a:pt x="12428" y="198346"/>
                </a:lnTo>
                <a:lnTo>
                  <a:pt x="3107" y="246521"/>
                </a:lnTo>
                <a:lnTo>
                  <a:pt x="0" y="299212"/>
                </a:lnTo>
                <a:lnTo>
                  <a:pt x="269" y="310543"/>
                </a:lnTo>
                <a:lnTo>
                  <a:pt x="369" y="314730"/>
                </a:lnTo>
                <a:lnTo>
                  <a:pt x="5930" y="359816"/>
                </a:lnTo>
                <a:lnTo>
                  <a:pt x="18873" y="402661"/>
                </a:lnTo>
                <a:lnTo>
                  <a:pt x="39644" y="442028"/>
                </a:lnTo>
                <a:lnTo>
                  <a:pt x="67547" y="473742"/>
                </a:lnTo>
                <a:lnTo>
                  <a:pt x="105003" y="496468"/>
                </a:lnTo>
                <a:lnTo>
                  <a:pt x="151064" y="507766"/>
                </a:lnTo>
                <a:lnTo>
                  <a:pt x="167944" y="508520"/>
                </a:lnTo>
                <a:lnTo>
                  <a:pt x="201818" y="505710"/>
                </a:lnTo>
                <a:lnTo>
                  <a:pt x="232229" y="497281"/>
                </a:lnTo>
                <a:lnTo>
                  <a:pt x="259177" y="483231"/>
                </a:lnTo>
                <a:lnTo>
                  <a:pt x="282663" y="463562"/>
                </a:lnTo>
                <a:lnTo>
                  <a:pt x="288678" y="456006"/>
                </a:lnTo>
                <a:lnTo>
                  <a:pt x="171538" y="456006"/>
                </a:lnTo>
                <a:lnTo>
                  <a:pt x="148057" y="453502"/>
                </a:lnTo>
                <a:lnTo>
                  <a:pt x="147749" y="453502"/>
                </a:lnTo>
                <a:lnTo>
                  <a:pt x="126582" y="445803"/>
                </a:lnTo>
                <a:lnTo>
                  <a:pt x="93141" y="415188"/>
                </a:lnTo>
                <a:lnTo>
                  <a:pt x="72367" y="366333"/>
                </a:lnTo>
                <a:lnTo>
                  <a:pt x="65443" y="301371"/>
                </a:lnTo>
                <a:lnTo>
                  <a:pt x="65443" y="290944"/>
                </a:lnTo>
                <a:lnTo>
                  <a:pt x="87139" y="273951"/>
                </a:lnTo>
                <a:lnTo>
                  <a:pt x="111213" y="261815"/>
                </a:lnTo>
                <a:lnTo>
                  <a:pt x="137669" y="254534"/>
                </a:lnTo>
                <a:lnTo>
                  <a:pt x="166509" y="252107"/>
                </a:lnTo>
                <a:lnTo>
                  <a:pt x="292222" y="252107"/>
                </a:lnTo>
                <a:lnTo>
                  <a:pt x="284276" y="242392"/>
                </a:lnTo>
                <a:lnTo>
                  <a:pt x="282503" y="240957"/>
                </a:lnTo>
                <a:lnTo>
                  <a:pt x="70129" y="240957"/>
                </a:lnTo>
                <a:lnTo>
                  <a:pt x="78620" y="199306"/>
                </a:lnTo>
                <a:lnTo>
                  <a:pt x="91881" y="162825"/>
                </a:lnTo>
                <a:lnTo>
                  <a:pt x="132702" y="105371"/>
                </a:lnTo>
                <a:lnTo>
                  <a:pt x="165449" y="81616"/>
                </a:lnTo>
                <a:lnTo>
                  <a:pt x="204714" y="64646"/>
                </a:lnTo>
                <a:lnTo>
                  <a:pt x="250499" y="54461"/>
                </a:lnTo>
                <a:lnTo>
                  <a:pt x="302806" y="51066"/>
                </a:lnTo>
                <a:lnTo>
                  <a:pt x="290931" y="0"/>
                </a:lnTo>
                <a:close/>
              </a:path>
              <a:path w="326390" h="508635">
                <a:moveTo>
                  <a:pt x="292222" y="252107"/>
                </a:moveTo>
                <a:lnTo>
                  <a:pt x="166509" y="252107"/>
                </a:lnTo>
                <a:lnTo>
                  <a:pt x="187835" y="253748"/>
                </a:lnTo>
                <a:lnTo>
                  <a:pt x="206513" y="258670"/>
                </a:lnTo>
                <a:lnTo>
                  <a:pt x="246451" y="292967"/>
                </a:lnTo>
                <a:lnTo>
                  <a:pt x="258500" y="331086"/>
                </a:lnTo>
                <a:lnTo>
                  <a:pt x="260007" y="354596"/>
                </a:lnTo>
                <a:lnTo>
                  <a:pt x="258594" y="374344"/>
                </a:lnTo>
                <a:lnTo>
                  <a:pt x="258578" y="374568"/>
                </a:lnTo>
                <a:lnTo>
                  <a:pt x="237172" y="425983"/>
                </a:lnTo>
                <a:lnTo>
                  <a:pt x="191686" y="454129"/>
                </a:lnTo>
                <a:lnTo>
                  <a:pt x="171538" y="456006"/>
                </a:lnTo>
                <a:lnTo>
                  <a:pt x="288678" y="456006"/>
                </a:lnTo>
                <a:lnTo>
                  <a:pt x="301699" y="439645"/>
                </a:lnTo>
                <a:lnTo>
                  <a:pt x="315296" y="412851"/>
                </a:lnTo>
                <a:lnTo>
                  <a:pt x="323454" y="383181"/>
                </a:lnTo>
                <a:lnTo>
                  <a:pt x="326174" y="350634"/>
                </a:lnTo>
                <a:lnTo>
                  <a:pt x="323554" y="318923"/>
                </a:lnTo>
                <a:lnTo>
                  <a:pt x="315698" y="290312"/>
                </a:lnTo>
                <a:lnTo>
                  <a:pt x="302605" y="264802"/>
                </a:lnTo>
                <a:lnTo>
                  <a:pt x="292222" y="252107"/>
                </a:lnTo>
                <a:close/>
              </a:path>
              <a:path w="326390" h="508635">
                <a:moveTo>
                  <a:pt x="174777" y="200672"/>
                </a:moveTo>
                <a:lnTo>
                  <a:pt x="131013" y="206646"/>
                </a:lnTo>
                <a:lnTo>
                  <a:pt x="91160" y="224008"/>
                </a:lnTo>
                <a:lnTo>
                  <a:pt x="70129" y="240957"/>
                </a:lnTo>
                <a:lnTo>
                  <a:pt x="282503" y="240957"/>
                </a:lnTo>
                <a:lnTo>
                  <a:pt x="261723" y="224139"/>
                </a:lnTo>
                <a:lnTo>
                  <a:pt x="235956" y="211102"/>
                </a:lnTo>
                <a:lnTo>
                  <a:pt x="207153" y="203328"/>
                </a:lnTo>
                <a:lnTo>
                  <a:pt x="207572" y="203328"/>
                </a:lnTo>
                <a:lnTo>
                  <a:pt x="174777" y="200672"/>
                </a:lnTo>
                <a:close/>
              </a:path>
            </a:pathLst>
          </a:custGeom>
          <a:solidFill>
            <a:srgbClr val="5B6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2047" y="5781676"/>
            <a:ext cx="0" cy="495300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495185"/>
                </a:moveTo>
                <a:lnTo>
                  <a:pt x="0" y="0"/>
                </a:lnTo>
              </a:path>
            </a:pathLst>
          </a:custGeom>
          <a:ln w="84429">
            <a:solidFill>
              <a:srgbClr val="DA1A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3122" y="6587961"/>
            <a:ext cx="287020" cy="508634"/>
          </a:xfrm>
          <a:custGeom>
            <a:avLst/>
            <a:gdLst/>
            <a:ahLst/>
            <a:cxnLst/>
            <a:rect l="l" t="t" r="r" b="b"/>
            <a:pathLst>
              <a:path w="287020" h="508634">
                <a:moveTo>
                  <a:pt x="286626" y="0"/>
                </a:moveTo>
                <a:lnTo>
                  <a:pt x="0" y="0"/>
                </a:lnTo>
                <a:lnTo>
                  <a:pt x="0" y="55384"/>
                </a:lnTo>
                <a:lnTo>
                  <a:pt x="216496" y="55384"/>
                </a:lnTo>
                <a:lnTo>
                  <a:pt x="45669" y="488378"/>
                </a:lnTo>
                <a:lnTo>
                  <a:pt x="104660" y="508152"/>
                </a:lnTo>
                <a:lnTo>
                  <a:pt x="286626" y="42799"/>
                </a:lnTo>
                <a:lnTo>
                  <a:pt x="286626" y="0"/>
                </a:lnTo>
                <a:close/>
              </a:path>
            </a:pathLst>
          </a:custGeom>
          <a:solidFill>
            <a:srgbClr val="5B6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7972" y="6600931"/>
            <a:ext cx="0" cy="495300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495185"/>
                </a:moveTo>
                <a:lnTo>
                  <a:pt x="0" y="0"/>
                </a:lnTo>
              </a:path>
            </a:pathLst>
          </a:custGeom>
          <a:ln w="84429">
            <a:solidFill>
              <a:srgbClr val="DA1A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9920776" y="7318836"/>
            <a:ext cx="227329" cy="40267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20"/>
              </a:spcBef>
            </a:pPr>
            <a:r>
              <a:rPr lang="ru-RU" spc="-25" dirty="0"/>
              <a:t>11</a:t>
            </a:r>
          </a:p>
          <a:p>
            <a:pPr marL="26670">
              <a:lnSpc>
                <a:spcPct val="100000"/>
              </a:lnSpc>
              <a:spcBef>
                <a:spcPts val="20"/>
              </a:spcBef>
            </a:pPr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2214" y="723374"/>
            <a:ext cx="4506657" cy="405563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4361" y="1299776"/>
            <a:ext cx="9556750" cy="552640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4873625">
              <a:lnSpc>
                <a:spcPct val="96700"/>
              </a:lnSpc>
              <a:spcBef>
                <a:spcPts val="215"/>
              </a:spcBef>
            </a:pPr>
            <a:r>
              <a:rPr sz="3000" b="1" spc="-140" dirty="0">
                <a:solidFill>
                  <a:srgbClr val="DA1A32"/>
                </a:solidFill>
                <a:latin typeface="Trebuchet MS"/>
                <a:cs typeface="Trebuchet MS"/>
              </a:rPr>
              <a:t>«L-</a:t>
            </a:r>
            <a:r>
              <a:rPr sz="3000" b="1" spc="-70" dirty="0">
                <a:solidFill>
                  <a:srgbClr val="DA1A32"/>
                </a:solidFill>
                <a:latin typeface="Trebuchet MS"/>
                <a:cs typeface="Trebuchet MS"/>
              </a:rPr>
              <a:t>Labs»</a:t>
            </a:r>
            <a:r>
              <a:rPr sz="3000" b="1" spc="-38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400" spc="395" dirty="0">
                <a:solidFill>
                  <a:srgbClr val="5B6770"/>
                </a:solidFill>
                <a:latin typeface="Trebuchet MS"/>
                <a:cs typeface="Trebuchet MS"/>
              </a:rPr>
              <a:t>–</a:t>
            </a:r>
            <a:r>
              <a:rPr sz="2400" spc="-1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5B6770"/>
                </a:solidFill>
                <a:latin typeface="Trebuchet MS"/>
                <a:cs typeface="Trebuchet MS"/>
              </a:rPr>
              <a:t>научно- </a:t>
            </a:r>
            <a:r>
              <a:rPr sz="2400" dirty="0">
                <a:solidFill>
                  <a:srgbClr val="5B6770"/>
                </a:solidFill>
                <a:latin typeface="Trebuchet MS"/>
                <a:cs typeface="Trebuchet MS"/>
              </a:rPr>
              <a:t>промышленное</a:t>
            </a:r>
            <a:r>
              <a:rPr sz="2400" spc="-6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5B6770"/>
                </a:solidFill>
                <a:latin typeface="Trebuchet MS"/>
                <a:cs typeface="Trebuchet MS"/>
              </a:rPr>
              <a:t>объединение </a:t>
            </a:r>
            <a:r>
              <a:rPr sz="2400" spc="-55" dirty="0">
                <a:solidFill>
                  <a:srgbClr val="5B6770"/>
                </a:solidFill>
                <a:latin typeface="Trebuchet MS"/>
                <a:cs typeface="Trebuchet MS"/>
              </a:rPr>
              <a:t>специалистов,</a:t>
            </a:r>
            <a:r>
              <a:rPr sz="2400" spc="-13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5B6770"/>
                </a:solidFill>
                <a:latin typeface="Trebuchet MS"/>
                <a:cs typeface="Trebuchet MS"/>
              </a:rPr>
              <a:t>занимающихся </a:t>
            </a:r>
            <a:r>
              <a:rPr sz="2400" dirty="0">
                <a:solidFill>
                  <a:srgbClr val="5B6770"/>
                </a:solidFill>
                <a:latin typeface="Trebuchet MS"/>
                <a:cs typeface="Trebuchet MS"/>
              </a:rPr>
              <a:t>инновационными</a:t>
            </a:r>
            <a:r>
              <a:rPr sz="2400" spc="15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5B6770"/>
                </a:solidFill>
                <a:latin typeface="Trebuchet MS"/>
                <a:cs typeface="Trebuchet MS"/>
              </a:rPr>
              <a:t>разработками </a:t>
            </a:r>
            <a:r>
              <a:rPr sz="2400" dirty="0">
                <a:solidFill>
                  <a:srgbClr val="5B6770"/>
                </a:solidFill>
                <a:latin typeface="Trebuchet MS"/>
                <a:cs typeface="Trebuchet MS"/>
              </a:rPr>
              <a:t>и</a:t>
            </a:r>
            <a:r>
              <a:rPr sz="2400" spc="-17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5B6770"/>
                </a:solidFill>
                <a:latin typeface="Trebuchet MS"/>
                <a:cs typeface="Trebuchet MS"/>
              </a:rPr>
              <a:t>производством</a:t>
            </a:r>
            <a:r>
              <a:rPr sz="2400" spc="-16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5B6770"/>
                </a:solidFill>
                <a:latin typeface="Trebuchet MS"/>
                <a:cs typeface="Trebuchet MS"/>
              </a:rPr>
              <a:t>промышленных </a:t>
            </a:r>
            <a:r>
              <a:rPr sz="2400" spc="-35" dirty="0">
                <a:solidFill>
                  <a:srgbClr val="5B6770"/>
                </a:solidFill>
                <a:latin typeface="Trebuchet MS"/>
                <a:cs typeface="Trebuchet MS"/>
              </a:rPr>
              <a:t>роботов</a:t>
            </a:r>
            <a:r>
              <a:rPr sz="2400" spc="-1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5B6770"/>
                </a:solidFill>
                <a:latin typeface="Trebuchet MS"/>
                <a:cs typeface="Trebuchet MS"/>
              </a:rPr>
              <a:t>и</a:t>
            </a:r>
            <a:r>
              <a:rPr sz="2400" spc="-1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5B6770"/>
                </a:solidFill>
                <a:latin typeface="Trebuchet MS"/>
                <a:cs typeface="Trebuchet MS"/>
              </a:rPr>
              <a:t>специализированного </a:t>
            </a:r>
            <a:r>
              <a:rPr sz="2400" spc="-25" dirty="0">
                <a:solidFill>
                  <a:srgbClr val="5B6770"/>
                </a:solidFill>
                <a:latin typeface="Trebuchet MS"/>
                <a:cs typeface="Trebuchet MS"/>
              </a:rPr>
              <a:t>программного</a:t>
            </a:r>
            <a:r>
              <a:rPr sz="2400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5B6770"/>
                </a:solidFill>
                <a:latin typeface="Trebuchet MS"/>
                <a:cs typeface="Trebuchet MS"/>
              </a:rPr>
              <a:t>обеспечения</a:t>
            </a:r>
            <a:r>
              <a:rPr sz="2400" spc="-12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5B6770"/>
                </a:solidFill>
                <a:latin typeface="Trebuchet MS"/>
                <a:cs typeface="Trebuchet MS"/>
              </a:rPr>
              <a:t>на </a:t>
            </a:r>
            <a:r>
              <a:rPr sz="2400" spc="-35" dirty="0">
                <a:solidFill>
                  <a:srgbClr val="5B6770"/>
                </a:solidFill>
                <a:latin typeface="Trebuchet MS"/>
                <a:cs typeface="Trebuchet MS"/>
              </a:rPr>
              <a:t>основе</a:t>
            </a:r>
            <a:r>
              <a:rPr sz="2400" spc="-15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5B6770"/>
                </a:solidFill>
                <a:latin typeface="Trebuchet MS"/>
                <a:cs typeface="Trebuchet MS"/>
              </a:rPr>
              <a:t>алгоритмов</a:t>
            </a:r>
            <a:r>
              <a:rPr sz="2400" spc="-15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5B6770"/>
                </a:solidFill>
                <a:latin typeface="Trebuchet MS"/>
                <a:cs typeface="Trebuchet MS"/>
              </a:rPr>
              <a:t>машинного обучения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400">
              <a:latin typeface="Trebuchet MS"/>
              <a:cs typeface="Trebuchet MS"/>
            </a:endParaRPr>
          </a:p>
          <a:p>
            <a:pPr marL="12700" marR="5080" indent="-635">
              <a:lnSpc>
                <a:spcPct val="95900"/>
              </a:lnSpc>
              <a:spcBef>
                <a:spcPts val="5"/>
              </a:spcBef>
            </a:pPr>
            <a:r>
              <a:rPr sz="3000" b="1" spc="75" dirty="0">
                <a:solidFill>
                  <a:srgbClr val="DA1A32"/>
                </a:solidFill>
                <a:latin typeface="Trebuchet MS"/>
                <a:cs typeface="Trebuchet MS"/>
              </a:rPr>
              <a:t>Наша</a:t>
            </a:r>
            <a:r>
              <a:rPr sz="3000" b="1" spc="-31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3000" b="1" spc="-75" dirty="0">
                <a:solidFill>
                  <a:srgbClr val="DA1A32"/>
                </a:solidFill>
                <a:latin typeface="Trebuchet MS"/>
                <a:cs typeface="Trebuchet MS"/>
              </a:rPr>
              <a:t>цель</a:t>
            </a:r>
            <a:r>
              <a:rPr sz="3000" b="1" spc="-375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400" spc="395" dirty="0">
                <a:solidFill>
                  <a:srgbClr val="5B6770"/>
                </a:solidFill>
                <a:latin typeface="Trebuchet MS"/>
                <a:cs typeface="Trebuchet MS"/>
              </a:rPr>
              <a:t>–</a:t>
            </a:r>
            <a:r>
              <a:rPr sz="2400" spc="-18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5B6770"/>
                </a:solidFill>
                <a:latin typeface="Trebuchet MS"/>
                <a:cs typeface="Trebuchet MS"/>
              </a:rPr>
              <a:t>организовать</a:t>
            </a:r>
            <a:r>
              <a:rPr sz="2400" spc="-1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5B6770"/>
                </a:solidFill>
                <a:latin typeface="Trebuchet MS"/>
                <a:cs typeface="Trebuchet MS"/>
              </a:rPr>
              <a:t>производство</a:t>
            </a:r>
            <a:r>
              <a:rPr sz="2400" spc="-18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5B6770"/>
                </a:solidFill>
                <a:latin typeface="Trebuchet MS"/>
                <a:cs typeface="Trebuchet MS"/>
              </a:rPr>
              <a:t>и</a:t>
            </a:r>
            <a:r>
              <a:rPr sz="2400" spc="-18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5B6770"/>
                </a:solidFill>
                <a:latin typeface="Trebuchet MS"/>
                <a:cs typeface="Trebuchet MS"/>
              </a:rPr>
              <a:t>реализацию </a:t>
            </a:r>
            <a:r>
              <a:rPr sz="2400" b="1" spc="-35" dirty="0">
                <a:solidFill>
                  <a:srgbClr val="5B6770"/>
                </a:solidFill>
                <a:latin typeface="Trebuchet MS"/>
                <a:cs typeface="Trebuchet MS"/>
              </a:rPr>
              <a:t>портальных</a:t>
            </a:r>
            <a:r>
              <a:rPr sz="2400" b="1" spc="-204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b="1" spc="-55" dirty="0">
                <a:solidFill>
                  <a:srgbClr val="5B6770"/>
                </a:solidFill>
                <a:latin typeface="Trebuchet MS"/>
                <a:cs typeface="Trebuchet MS"/>
              </a:rPr>
              <a:t>роботов-</a:t>
            </a:r>
            <a:r>
              <a:rPr sz="2400" b="1" spc="-50" dirty="0">
                <a:solidFill>
                  <a:srgbClr val="5B6770"/>
                </a:solidFill>
                <a:latin typeface="Trebuchet MS"/>
                <a:cs typeface="Trebuchet MS"/>
              </a:rPr>
              <a:t>манипуляторов</a:t>
            </a:r>
            <a:r>
              <a:rPr sz="2400" b="1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5B6770"/>
                </a:solidFill>
                <a:latin typeface="Trebuchet MS"/>
                <a:cs typeface="Trebuchet MS"/>
              </a:rPr>
              <a:t>для</a:t>
            </a:r>
            <a:r>
              <a:rPr sz="2400" spc="-13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5B6770"/>
                </a:solidFill>
                <a:latin typeface="Trebuchet MS"/>
                <a:cs typeface="Trebuchet MS"/>
              </a:rPr>
              <a:t>удешевления</a:t>
            </a:r>
            <a:r>
              <a:rPr sz="2400" spc="-13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5B6770"/>
                </a:solidFill>
                <a:latin typeface="Trebuchet MS"/>
                <a:cs typeface="Trebuchet MS"/>
              </a:rPr>
              <a:t>и</a:t>
            </a:r>
            <a:r>
              <a:rPr sz="2400" spc="-13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5B6770"/>
                </a:solidFill>
                <a:latin typeface="Trebuchet MS"/>
                <a:cs typeface="Trebuchet MS"/>
              </a:rPr>
              <a:t>ускорения </a:t>
            </a:r>
            <a:r>
              <a:rPr sz="2400" spc="-40" dirty="0">
                <a:solidFill>
                  <a:srgbClr val="5B6770"/>
                </a:solidFill>
                <a:latin typeface="Trebuchet MS"/>
                <a:cs typeface="Trebuchet MS"/>
              </a:rPr>
              <a:t>процесса</a:t>
            </a:r>
            <a:r>
              <a:rPr sz="2400" spc="-1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5B6770"/>
                </a:solidFill>
                <a:latin typeface="Trebuchet MS"/>
                <a:cs typeface="Trebuchet MS"/>
              </a:rPr>
              <a:t>сортировки</a:t>
            </a:r>
            <a:r>
              <a:rPr sz="2400" spc="-21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5B6770"/>
                </a:solidFill>
                <a:latin typeface="Trebuchet MS"/>
                <a:cs typeface="Trebuchet MS"/>
              </a:rPr>
              <a:t>ТБО</a:t>
            </a:r>
            <a:r>
              <a:rPr sz="2400" spc="-17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5B6770"/>
                </a:solidFill>
                <a:latin typeface="Trebuchet MS"/>
                <a:cs typeface="Trebuchet MS"/>
              </a:rPr>
              <a:t>и</a:t>
            </a:r>
            <a:r>
              <a:rPr sz="2400" spc="-1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5B6770"/>
                </a:solidFill>
                <a:latin typeface="Trebuchet MS"/>
                <a:cs typeface="Trebuchet MS"/>
              </a:rPr>
              <a:t>других</a:t>
            </a:r>
            <a:r>
              <a:rPr sz="2400" spc="-1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5B6770"/>
                </a:solidFill>
                <a:latin typeface="Trebuchet MS"/>
                <a:cs typeface="Trebuchet MS"/>
              </a:rPr>
              <a:t>материалов</a:t>
            </a:r>
            <a:r>
              <a:rPr sz="2400" spc="-1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5B6770"/>
                </a:solidFill>
                <a:latin typeface="Trebuchet MS"/>
                <a:cs typeface="Trebuchet MS"/>
              </a:rPr>
              <a:t>и</a:t>
            </a:r>
            <a:r>
              <a:rPr sz="2400" spc="-1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5B6770"/>
                </a:solidFill>
                <a:latin typeface="Trebuchet MS"/>
                <a:cs typeface="Trebuchet MS"/>
              </a:rPr>
              <a:t>объектов</a:t>
            </a:r>
            <a:r>
              <a:rPr sz="2400" spc="-1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5B6770"/>
                </a:solidFill>
                <a:latin typeface="Trebuchet MS"/>
                <a:cs typeface="Trebuchet MS"/>
              </a:rPr>
              <a:t>на </a:t>
            </a:r>
            <a:r>
              <a:rPr sz="2400" spc="-10" dirty="0">
                <a:solidFill>
                  <a:srgbClr val="5B6770"/>
                </a:solidFill>
                <a:latin typeface="Trebuchet MS"/>
                <a:cs typeface="Trebuchet MS"/>
              </a:rPr>
              <a:t>конвейерных</a:t>
            </a:r>
            <a:r>
              <a:rPr sz="2400" spc="-17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5B6770"/>
                </a:solidFill>
                <a:latin typeface="Trebuchet MS"/>
                <a:cs typeface="Trebuchet MS"/>
              </a:rPr>
              <a:t>производствах</a:t>
            </a:r>
            <a:r>
              <a:rPr sz="2400" spc="-17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5B6770"/>
                </a:solidFill>
                <a:latin typeface="Trebuchet MS"/>
                <a:cs typeface="Trebuchet MS"/>
              </a:rPr>
              <a:t>в</a:t>
            </a:r>
            <a:r>
              <a:rPr sz="2400" spc="-17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5B6770"/>
                </a:solidFill>
                <a:latin typeface="Trebuchet MS"/>
                <a:cs typeface="Trebuchet MS"/>
              </a:rPr>
              <a:t>РФ</a:t>
            </a:r>
            <a:r>
              <a:rPr sz="2400" spc="-17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5B6770"/>
                </a:solidFill>
                <a:latin typeface="Trebuchet MS"/>
                <a:cs typeface="Trebuchet MS"/>
              </a:rPr>
              <a:t>и</a:t>
            </a:r>
            <a:r>
              <a:rPr sz="2400" spc="-17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5B6770"/>
                </a:solidFill>
                <a:latin typeface="Trebuchet MS"/>
                <a:cs typeface="Trebuchet MS"/>
              </a:rPr>
              <a:t>СНГ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7287348"/>
            <a:ext cx="10692130" cy="273050"/>
            <a:chOff x="0" y="7287348"/>
            <a:chExt cx="10692130" cy="273050"/>
          </a:xfrm>
        </p:grpSpPr>
        <p:sp>
          <p:nvSpPr>
            <p:cNvPr id="5" name="object 5"/>
            <p:cNvSpPr/>
            <p:nvPr/>
          </p:nvSpPr>
          <p:spPr>
            <a:xfrm>
              <a:off x="0" y="7287348"/>
              <a:ext cx="10692130" cy="273050"/>
            </a:xfrm>
            <a:custGeom>
              <a:avLst/>
              <a:gdLst/>
              <a:ahLst/>
              <a:cxnLst/>
              <a:rect l="l" t="t" r="r" b="b"/>
              <a:pathLst>
                <a:path w="10692130" h="273050">
                  <a:moveTo>
                    <a:pt x="9810001" y="0"/>
                  </a:moveTo>
                  <a:lnTo>
                    <a:pt x="0" y="0"/>
                  </a:lnTo>
                  <a:lnTo>
                    <a:pt x="0" y="272656"/>
                  </a:lnTo>
                  <a:lnTo>
                    <a:pt x="9810001" y="272656"/>
                  </a:lnTo>
                  <a:lnTo>
                    <a:pt x="9810001" y="0"/>
                  </a:lnTo>
                  <a:close/>
                </a:path>
                <a:path w="10692130" h="273050">
                  <a:moveTo>
                    <a:pt x="10692003" y="0"/>
                  </a:moveTo>
                  <a:lnTo>
                    <a:pt x="10234803" y="0"/>
                  </a:lnTo>
                  <a:lnTo>
                    <a:pt x="10234803" y="272656"/>
                  </a:lnTo>
                  <a:lnTo>
                    <a:pt x="10692003" y="272656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61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10000" y="7287348"/>
              <a:ext cx="424815" cy="273050"/>
            </a:xfrm>
            <a:custGeom>
              <a:avLst/>
              <a:gdLst/>
              <a:ahLst/>
              <a:cxnLst/>
              <a:rect l="l" t="t" r="r" b="b"/>
              <a:pathLst>
                <a:path w="424815" h="273050">
                  <a:moveTo>
                    <a:pt x="424802" y="0"/>
                  </a:moveTo>
                  <a:lnTo>
                    <a:pt x="0" y="0"/>
                  </a:lnTo>
                  <a:lnTo>
                    <a:pt x="0" y="272656"/>
                  </a:lnTo>
                  <a:lnTo>
                    <a:pt x="424802" y="272656"/>
                  </a:lnTo>
                  <a:lnTo>
                    <a:pt x="424802" y="0"/>
                  </a:lnTo>
                  <a:close/>
                </a:path>
              </a:pathLst>
            </a:custGeom>
            <a:solidFill>
              <a:srgbClr val="DA1A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45" dirty="0"/>
              <a:t>О</a:t>
            </a:r>
            <a:r>
              <a:rPr spc="-420" dirty="0"/>
              <a:t> </a:t>
            </a:r>
            <a:r>
              <a:rPr spc="204" dirty="0"/>
              <a:t>КОМПАНИИ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457206"/>
            <a:ext cx="9777730" cy="0"/>
          </a:xfrm>
          <a:custGeom>
            <a:avLst/>
            <a:gdLst/>
            <a:ahLst/>
            <a:cxnLst/>
            <a:rect l="l" t="t" r="r" b="b"/>
            <a:pathLst>
              <a:path w="9777730">
                <a:moveTo>
                  <a:pt x="0" y="0"/>
                </a:moveTo>
                <a:lnTo>
                  <a:pt x="9777603" y="0"/>
                </a:lnTo>
              </a:path>
            </a:pathLst>
          </a:custGeom>
          <a:ln w="12700">
            <a:solidFill>
              <a:srgbClr val="061B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4950005"/>
            <a:ext cx="1348105" cy="0"/>
          </a:xfrm>
          <a:custGeom>
            <a:avLst/>
            <a:gdLst/>
            <a:ahLst/>
            <a:cxnLst/>
            <a:rect l="l" t="t" r="r" b="b"/>
            <a:pathLst>
              <a:path w="1348105">
                <a:moveTo>
                  <a:pt x="0" y="0"/>
                </a:moveTo>
                <a:lnTo>
                  <a:pt x="1347647" y="0"/>
                </a:lnTo>
              </a:path>
            </a:pathLst>
          </a:custGeom>
          <a:ln w="88900">
            <a:solidFill>
              <a:srgbClr val="DA1A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18767" y="7318836"/>
            <a:ext cx="207645" cy="2026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z="1300" b="1" spc="-25" dirty="0">
                <a:solidFill>
                  <a:srgbClr val="FFFFFF"/>
                </a:solidFill>
                <a:latin typeface="Trebuchet MS"/>
                <a:cs typeface="Trebuchet MS"/>
              </a:rPr>
              <a:t>01</a:t>
            </a:r>
            <a:endParaRPr sz="1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80063"/>
            <a:ext cx="46412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ОПИСАНИЕ</a:t>
            </a:r>
            <a:r>
              <a:rPr spc="-345" dirty="0"/>
              <a:t> </a:t>
            </a:r>
            <a:r>
              <a:rPr spc="70" dirty="0"/>
              <a:t>ПРОДУКТА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70200" y="547654"/>
            <a:ext cx="6699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5" dirty="0">
                <a:solidFill>
                  <a:srgbClr val="5B6770"/>
                </a:solidFill>
                <a:latin typeface="Trebuchet MS"/>
                <a:cs typeface="Trebuchet MS"/>
              </a:rPr>
              <a:t>ВИДЕО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70200" y="776254"/>
            <a:ext cx="7740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5B6770"/>
                </a:solidFill>
                <a:latin typeface="Trebuchet MS"/>
                <a:cs typeface="Trebuchet MS"/>
              </a:rPr>
              <a:t>РАБОТЫ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7200" y="450856"/>
            <a:ext cx="9777730" cy="846455"/>
            <a:chOff x="457200" y="450856"/>
            <a:chExt cx="9777730" cy="846455"/>
          </a:xfrm>
        </p:grpSpPr>
        <p:sp>
          <p:nvSpPr>
            <p:cNvPr id="6" name="object 6"/>
            <p:cNvSpPr/>
            <p:nvPr/>
          </p:nvSpPr>
          <p:spPr>
            <a:xfrm>
              <a:off x="457200" y="457206"/>
              <a:ext cx="9777730" cy="0"/>
            </a:xfrm>
            <a:custGeom>
              <a:avLst/>
              <a:gdLst/>
              <a:ahLst/>
              <a:cxnLst/>
              <a:rect l="l" t="t" r="r" b="b"/>
              <a:pathLst>
                <a:path w="9777730">
                  <a:moveTo>
                    <a:pt x="0" y="0"/>
                  </a:moveTo>
                  <a:lnTo>
                    <a:pt x="9777603" y="0"/>
                  </a:lnTo>
                </a:path>
              </a:pathLst>
            </a:custGeom>
            <a:ln w="12700">
              <a:solidFill>
                <a:srgbClr val="061B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45586" y="508005"/>
              <a:ext cx="789204" cy="78921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44500" y="932231"/>
            <a:ext cx="8736330" cy="1033144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70"/>
              </a:spcBef>
            </a:pPr>
            <a:r>
              <a:rPr sz="1500" spc="-10" dirty="0">
                <a:solidFill>
                  <a:srgbClr val="5B6770"/>
                </a:solidFill>
                <a:latin typeface="Trebuchet MS"/>
                <a:cs typeface="Trebuchet MS"/>
              </a:rPr>
              <a:t>СИСТЕМЫ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000" b="1" spc="50" dirty="0">
                <a:solidFill>
                  <a:srgbClr val="DA1A32"/>
                </a:solidFill>
                <a:latin typeface="Trebuchet MS"/>
                <a:cs typeface="Trebuchet MS"/>
              </a:rPr>
              <a:t>ПРОГРАММНО-</a:t>
            </a:r>
            <a:r>
              <a:rPr sz="2000" b="1" dirty="0">
                <a:solidFill>
                  <a:srgbClr val="DA1A32"/>
                </a:solidFill>
                <a:latin typeface="Trebuchet MS"/>
                <a:cs typeface="Trebuchet MS"/>
              </a:rPr>
              <a:t>АППАРАТНЫЙ</a:t>
            </a:r>
            <a:r>
              <a:rPr sz="2000" b="1" spc="135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DA1A32"/>
                </a:solidFill>
                <a:latin typeface="Trebuchet MS"/>
                <a:cs typeface="Trebuchet MS"/>
              </a:rPr>
              <a:t>КОМПЛЕКС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spc="-35" dirty="0">
                <a:solidFill>
                  <a:srgbClr val="DA1A32"/>
                </a:solidFill>
                <a:latin typeface="Trebuchet MS"/>
                <a:cs typeface="Trebuchet MS"/>
              </a:rPr>
              <a:t>ДЛЯ</a:t>
            </a:r>
            <a:r>
              <a:rPr sz="2000" b="1" spc="-114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DA1A32"/>
                </a:solidFill>
                <a:latin typeface="Trebuchet MS"/>
                <a:cs typeface="Trebuchet MS"/>
              </a:rPr>
              <a:t>ВЫЯВЛЕНИЯ</a:t>
            </a:r>
            <a:r>
              <a:rPr sz="2000" b="1" spc="-11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000" b="1" spc="80" dirty="0">
                <a:solidFill>
                  <a:srgbClr val="DA1A32"/>
                </a:solidFill>
                <a:latin typeface="Trebuchet MS"/>
                <a:cs typeface="Trebuchet MS"/>
              </a:rPr>
              <a:t>И</a:t>
            </a:r>
            <a:r>
              <a:rPr sz="2000" b="1" spc="-114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DA1A32"/>
                </a:solidFill>
                <a:latin typeface="Trebuchet MS"/>
                <a:cs typeface="Trebuchet MS"/>
              </a:rPr>
              <a:t>СОРТИРОВКИ</a:t>
            </a:r>
            <a:r>
              <a:rPr sz="2000" b="1" spc="-11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000" b="1" spc="-50" dirty="0">
                <a:solidFill>
                  <a:srgbClr val="DA1A32"/>
                </a:solidFill>
                <a:latin typeface="Trebuchet MS"/>
                <a:cs typeface="Trebuchet MS"/>
              </a:rPr>
              <a:t>ОБЪЕКТОВ</a:t>
            </a:r>
            <a:r>
              <a:rPr sz="2000" b="1" spc="-114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000" b="1" spc="105" dirty="0">
                <a:solidFill>
                  <a:srgbClr val="DA1A32"/>
                </a:solidFill>
                <a:latin typeface="Trebuchet MS"/>
                <a:cs typeface="Trebuchet MS"/>
              </a:rPr>
              <a:t>НА</a:t>
            </a:r>
            <a:r>
              <a:rPr sz="2000" b="1" spc="-11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DA1A32"/>
                </a:solidFill>
                <a:latin typeface="Trebuchet MS"/>
                <a:cs typeface="Trebuchet MS"/>
              </a:rPr>
              <a:t>КОНВЕЙЕРНОЙ</a:t>
            </a:r>
            <a:r>
              <a:rPr sz="2000" b="1" spc="-114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DA1A32"/>
                </a:solidFill>
                <a:latin typeface="Trebuchet MS"/>
                <a:cs typeface="Trebuchet MS"/>
              </a:rPr>
              <a:t>ЛЕНТЕ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98600" y="2849637"/>
            <a:ext cx="3074035" cy="5689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400"/>
              </a:spcBef>
            </a:pPr>
            <a:r>
              <a:rPr sz="1900" b="1" spc="114" dirty="0">
                <a:solidFill>
                  <a:srgbClr val="DA1A32"/>
                </a:solidFill>
                <a:latin typeface="Trebuchet MS"/>
                <a:cs typeface="Trebuchet MS"/>
              </a:rPr>
              <a:t>ПО</a:t>
            </a:r>
            <a:r>
              <a:rPr sz="1900" b="1" spc="-22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1900" b="1" spc="-40" dirty="0">
                <a:solidFill>
                  <a:srgbClr val="DA1A32"/>
                </a:solidFill>
                <a:latin typeface="Trebuchet MS"/>
                <a:cs typeface="Trebuchet MS"/>
              </a:rPr>
              <a:t>для</a:t>
            </a:r>
            <a:r>
              <a:rPr sz="1900" b="1" spc="-215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1900" b="1" spc="45" dirty="0">
                <a:solidFill>
                  <a:srgbClr val="DA1A32"/>
                </a:solidFill>
                <a:latin typeface="Trebuchet MS"/>
                <a:cs typeface="Trebuchet MS"/>
              </a:rPr>
              <a:t>аналитики</a:t>
            </a:r>
            <a:r>
              <a:rPr sz="1900" b="1" spc="-215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1900" b="1" spc="-50" dirty="0">
                <a:solidFill>
                  <a:srgbClr val="DA1A32"/>
                </a:solidFill>
                <a:latin typeface="Trebuchet MS"/>
                <a:cs typeface="Trebuchet MS"/>
              </a:rPr>
              <a:t>и </a:t>
            </a:r>
            <a:r>
              <a:rPr sz="1900" b="1" spc="-40" dirty="0">
                <a:solidFill>
                  <a:srgbClr val="DA1A32"/>
                </a:solidFill>
                <a:latin typeface="Trebuchet MS"/>
                <a:cs typeface="Trebuchet MS"/>
              </a:rPr>
              <a:t>формирования</a:t>
            </a:r>
            <a:r>
              <a:rPr sz="1900" b="1" spc="-21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DA1A32"/>
                </a:solidFill>
                <a:latin typeface="Trebuchet MS"/>
                <a:cs typeface="Trebuchet MS"/>
              </a:rPr>
              <a:t>отчетности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3312" y="2849637"/>
            <a:ext cx="2919730" cy="5695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400"/>
              </a:spcBef>
            </a:pPr>
            <a:r>
              <a:rPr sz="1900" b="1" spc="-35" dirty="0">
                <a:solidFill>
                  <a:srgbClr val="DA1A32"/>
                </a:solidFill>
                <a:latin typeface="Trebuchet MS"/>
                <a:cs typeface="Trebuchet MS"/>
              </a:rPr>
              <a:t>Нейросеть</a:t>
            </a:r>
            <a:r>
              <a:rPr sz="1900" b="1" spc="-165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1900" b="1" spc="-25" dirty="0">
                <a:solidFill>
                  <a:srgbClr val="DA1A32"/>
                </a:solidFill>
                <a:latin typeface="Trebuchet MS"/>
                <a:cs typeface="Trebuchet MS"/>
              </a:rPr>
              <a:t>для </a:t>
            </a:r>
            <a:r>
              <a:rPr sz="1900" b="1" dirty="0">
                <a:solidFill>
                  <a:srgbClr val="DA1A32"/>
                </a:solidFill>
                <a:latin typeface="Trebuchet MS"/>
                <a:cs typeface="Trebuchet MS"/>
              </a:rPr>
              <a:t>распознавания</a:t>
            </a:r>
            <a:r>
              <a:rPr sz="1900" b="1" spc="3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1900" b="1" spc="-35" dirty="0">
                <a:solidFill>
                  <a:srgbClr val="DA1A32"/>
                </a:solidFill>
                <a:latin typeface="Trebuchet MS"/>
                <a:cs typeface="Trebuchet MS"/>
              </a:rPr>
              <a:t>объектов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388" y="2849637"/>
            <a:ext cx="2294890" cy="5695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400"/>
              </a:spcBef>
            </a:pPr>
            <a:r>
              <a:rPr sz="1900" b="1" dirty="0">
                <a:solidFill>
                  <a:srgbClr val="DA1A32"/>
                </a:solidFill>
                <a:latin typeface="Trebuchet MS"/>
                <a:cs typeface="Trebuchet MS"/>
              </a:rPr>
              <a:t>Портальный</a:t>
            </a:r>
            <a:r>
              <a:rPr sz="1900" b="1" spc="6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1900" b="1" spc="-20" dirty="0">
                <a:solidFill>
                  <a:srgbClr val="DA1A32"/>
                </a:solidFill>
                <a:latin typeface="Trebuchet MS"/>
                <a:cs typeface="Trebuchet MS"/>
              </a:rPr>
              <a:t>робот- </a:t>
            </a:r>
            <a:r>
              <a:rPr sz="1900" b="1" spc="-10" dirty="0">
                <a:solidFill>
                  <a:srgbClr val="DA1A32"/>
                </a:solidFill>
                <a:latin typeface="Trebuchet MS"/>
                <a:cs typeface="Trebuchet MS"/>
              </a:rPr>
              <a:t>манипулятор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98600" y="3750285"/>
            <a:ext cx="31496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75" dirty="0">
                <a:solidFill>
                  <a:srgbClr val="5B6770"/>
                </a:solidFill>
                <a:latin typeface="Trebuchet MS"/>
                <a:cs typeface="Trebuchet MS"/>
              </a:rPr>
              <a:t>система</a:t>
            </a:r>
            <a:r>
              <a:rPr sz="1600" spc="-14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5B6770"/>
                </a:solidFill>
                <a:latin typeface="Trebuchet MS"/>
                <a:cs typeface="Trebuchet MS"/>
              </a:rPr>
              <a:t>отчетности</a:t>
            </a:r>
            <a:r>
              <a:rPr sz="1600" spc="-13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5B6770"/>
                </a:solidFill>
                <a:latin typeface="Trebuchet MS"/>
                <a:cs typeface="Trebuchet MS"/>
              </a:rPr>
              <a:t>и</a:t>
            </a:r>
            <a:r>
              <a:rPr sz="1600" spc="-13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B6770"/>
                </a:solidFill>
                <a:latin typeface="Trebuchet MS"/>
                <a:cs typeface="Trebuchet MS"/>
              </a:rPr>
              <a:t>аналитики </a:t>
            </a:r>
            <a:r>
              <a:rPr sz="1600" spc="-90" dirty="0">
                <a:solidFill>
                  <a:srgbClr val="5B6770"/>
                </a:solidFill>
                <a:latin typeface="Trebuchet MS"/>
                <a:cs typeface="Trebuchet MS"/>
              </a:rPr>
              <a:t>для</a:t>
            </a:r>
            <a:r>
              <a:rPr sz="1600" spc="-18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5B6770"/>
                </a:solidFill>
                <a:latin typeface="Trebuchet MS"/>
                <a:cs typeface="Trebuchet MS"/>
              </a:rPr>
              <a:t>обработки</a:t>
            </a:r>
            <a:r>
              <a:rPr sz="1600" spc="-1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5B6770"/>
                </a:solidFill>
                <a:latin typeface="Trebuchet MS"/>
                <a:cs typeface="Trebuchet MS"/>
              </a:rPr>
              <a:t>оценки</a:t>
            </a:r>
            <a:r>
              <a:rPr sz="1600" spc="-18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B6770"/>
                </a:solidFill>
                <a:latin typeface="Trebuchet MS"/>
                <a:cs typeface="Trebuchet MS"/>
              </a:rPr>
              <a:t>морфологии </a:t>
            </a:r>
            <a:r>
              <a:rPr sz="1600" spc="-55" dirty="0">
                <a:solidFill>
                  <a:srgbClr val="5B6770"/>
                </a:solidFill>
                <a:latin typeface="Trebuchet MS"/>
                <a:cs typeface="Trebuchet MS"/>
              </a:rPr>
              <a:t>отходов</a:t>
            </a:r>
            <a:r>
              <a:rPr sz="1600" spc="-15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5B6770"/>
                </a:solidFill>
                <a:latin typeface="Trebuchet MS"/>
                <a:cs typeface="Trebuchet MS"/>
              </a:rPr>
              <a:t>для</a:t>
            </a:r>
            <a:r>
              <a:rPr sz="1600" spc="-14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5B6770"/>
                </a:solidFill>
                <a:latin typeface="Trebuchet MS"/>
                <a:cs typeface="Trebuchet MS"/>
              </a:rPr>
              <a:t>анализа</a:t>
            </a:r>
            <a:r>
              <a:rPr sz="1600" spc="-14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5B6770"/>
                </a:solidFill>
                <a:latin typeface="Trebuchet MS"/>
                <a:cs typeface="Trebuchet MS"/>
              </a:rPr>
              <a:t>данных</a:t>
            </a:r>
            <a:r>
              <a:rPr sz="1600" spc="-14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5B6770"/>
                </a:solidFill>
                <a:latin typeface="Trebuchet MS"/>
                <a:cs typeface="Trebuchet MS"/>
              </a:rPr>
              <a:t>и генерации</a:t>
            </a:r>
            <a:r>
              <a:rPr sz="1600" spc="-13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5B6770"/>
                </a:solidFill>
                <a:latin typeface="Trebuchet MS"/>
                <a:cs typeface="Trebuchet MS"/>
              </a:rPr>
              <a:t>отчетов</a:t>
            </a:r>
            <a:r>
              <a:rPr sz="1600" spc="-13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5B6770"/>
                </a:solidFill>
                <a:latin typeface="Trebuchet MS"/>
                <a:cs typeface="Trebuchet MS"/>
              </a:rPr>
              <a:t>за</a:t>
            </a:r>
            <a:r>
              <a:rPr sz="1600" spc="-13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5B6770"/>
                </a:solidFill>
                <a:latin typeface="Trebuchet MS"/>
                <a:cs typeface="Trebuchet MS"/>
              </a:rPr>
              <a:t>каждый</a:t>
            </a:r>
            <a:r>
              <a:rPr sz="1600" spc="-13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5B6770"/>
                </a:solidFill>
                <a:latin typeface="Trebuchet MS"/>
                <a:cs typeface="Trebuchet MS"/>
              </a:rPr>
              <a:t>день </a:t>
            </a:r>
            <a:r>
              <a:rPr sz="1600" spc="-40" dirty="0">
                <a:solidFill>
                  <a:srgbClr val="5B6770"/>
                </a:solidFill>
                <a:latin typeface="Trebuchet MS"/>
                <a:cs typeface="Trebuchet MS"/>
              </a:rPr>
              <a:t>работы</a:t>
            </a:r>
            <a:r>
              <a:rPr sz="1600" spc="-17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5B6770"/>
                </a:solidFill>
                <a:latin typeface="Trebuchet MS"/>
                <a:cs typeface="Trebuchet MS"/>
              </a:rPr>
              <a:t>комплекса</a:t>
            </a:r>
            <a:r>
              <a:rPr sz="1600" spc="-17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5B6770"/>
                </a:solidFill>
                <a:latin typeface="Trebuchet MS"/>
                <a:cs typeface="Trebuchet MS"/>
              </a:rPr>
              <a:t>с</a:t>
            </a:r>
            <a:r>
              <a:rPr sz="1600" spc="-17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5B6770"/>
                </a:solidFill>
                <a:latin typeface="Trebuchet MS"/>
                <a:cs typeface="Trebuchet MS"/>
              </a:rPr>
              <a:t>возможностью </a:t>
            </a:r>
            <a:r>
              <a:rPr sz="1600" spc="-35" dirty="0">
                <a:solidFill>
                  <a:srgbClr val="5B6770"/>
                </a:solidFill>
                <a:latin typeface="Trebuchet MS"/>
                <a:cs typeface="Trebuchet MS"/>
              </a:rPr>
              <a:t>индивидуальной</a:t>
            </a:r>
            <a:r>
              <a:rPr sz="1600" spc="-7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B6770"/>
                </a:solidFill>
                <a:latin typeface="Trebuchet MS"/>
                <a:cs typeface="Trebuchet MS"/>
              </a:rPr>
              <a:t>настройки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566" y="3750285"/>
            <a:ext cx="21386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40" dirty="0">
                <a:solidFill>
                  <a:srgbClr val="5B6770"/>
                </a:solidFill>
                <a:latin typeface="Trebuchet MS"/>
                <a:cs typeface="Trebuchet MS"/>
              </a:rPr>
              <a:t>для</a:t>
            </a:r>
            <a:r>
              <a:rPr sz="1600" spc="-18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5B6770"/>
                </a:solidFill>
                <a:latin typeface="Trebuchet MS"/>
                <a:cs typeface="Trebuchet MS"/>
              </a:rPr>
              <a:t>высокоскоростного перемещения</a:t>
            </a:r>
            <a:r>
              <a:rPr sz="1600" spc="-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5B6770"/>
                </a:solidFill>
                <a:latin typeface="Trebuchet MS"/>
                <a:cs typeface="Trebuchet MS"/>
              </a:rPr>
              <a:t>объектов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1301" y="2100097"/>
            <a:ext cx="629653" cy="62965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6017" y="2084705"/>
            <a:ext cx="628624" cy="63216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" y="2099745"/>
            <a:ext cx="622717" cy="62271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11301" y="5343601"/>
            <a:ext cx="3124796" cy="1758099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3796010" y="5343645"/>
            <a:ext cx="2918460" cy="1764030"/>
            <a:chOff x="3796010" y="5343645"/>
            <a:chExt cx="2918460" cy="176403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7566" y="5345201"/>
              <a:ext cx="2914878" cy="176081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797553" y="5345188"/>
              <a:ext cx="2915285" cy="1760855"/>
            </a:xfrm>
            <a:custGeom>
              <a:avLst/>
              <a:gdLst/>
              <a:ahLst/>
              <a:cxnLst/>
              <a:rect l="l" t="t" r="r" b="b"/>
              <a:pathLst>
                <a:path w="2915284" h="1760854">
                  <a:moveTo>
                    <a:pt x="0" y="1760829"/>
                  </a:moveTo>
                  <a:lnTo>
                    <a:pt x="2914904" y="1760829"/>
                  </a:lnTo>
                  <a:lnTo>
                    <a:pt x="2914904" y="0"/>
                  </a:lnTo>
                  <a:lnTo>
                    <a:pt x="0" y="0"/>
                  </a:lnTo>
                  <a:lnTo>
                    <a:pt x="0" y="1760829"/>
                  </a:lnTo>
                  <a:close/>
                </a:path>
              </a:pathLst>
            </a:custGeom>
            <a:ln w="3175">
              <a:solidFill>
                <a:srgbClr val="BB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7200" y="5343637"/>
            <a:ext cx="2995193" cy="1763917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7111300" y="3588405"/>
            <a:ext cx="1348105" cy="0"/>
          </a:xfrm>
          <a:custGeom>
            <a:avLst/>
            <a:gdLst/>
            <a:ahLst/>
            <a:cxnLst/>
            <a:rect l="l" t="t" r="r" b="b"/>
            <a:pathLst>
              <a:path w="1348104">
                <a:moveTo>
                  <a:pt x="0" y="0"/>
                </a:moveTo>
                <a:lnTo>
                  <a:pt x="1347647" y="0"/>
                </a:lnTo>
              </a:path>
            </a:pathLst>
          </a:custGeom>
          <a:ln w="88900">
            <a:solidFill>
              <a:srgbClr val="DA1A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96012" y="3588405"/>
            <a:ext cx="1348105" cy="0"/>
          </a:xfrm>
          <a:custGeom>
            <a:avLst/>
            <a:gdLst/>
            <a:ahLst/>
            <a:cxnLst/>
            <a:rect l="l" t="t" r="r" b="b"/>
            <a:pathLst>
              <a:path w="1348104">
                <a:moveTo>
                  <a:pt x="0" y="0"/>
                </a:moveTo>
                <a:lnTo>
                  <a:pt x="1347647" y="0"/>
                </a:lnTo>
              </a:path>
            </a:pathLst>
          </a:custGeom>
          <a:ln w="88900">
            <a:solidFill>
              <a:srgbClr val="DA1A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3588405"/>
            <a:ext cx="1348105" cy="0"/>
          </a:xfrm>
          <a:custGeom>
            <a:avLst/>
            <a:gdLst/>
            <a:ahLst/>
            <a:cxnLst/>
            <a:rect l="l" t="t" r="r" b="b"/>
            <a:pathLst>
              <a:path w="1348105">
                <a:moveTo>
                  <a:pt x="0" y="0"/>
                </a:moveTo>
                <a:lnTo>
                  <a:pt x="1347647" y="0"/>
                </a:lnTo>
              </a:path>
            </a:pathLst>
          </a:custGeom>
          <a:ln w="88900">
            <a:solidFill>
              <a:srgbClr val="DA1A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783312" y="3750285"/>
            <a:ext cx="27990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40" dirty="0">
                <a:solidFill>
                  <a:srgbClr val="5B6770"/>
                </a:solidFill>
                <a:latin typeface="Trebuchet MS"/>
                <a:cs typeface="Trebuchet MS"/>
              </a:rPr>
              <a:t>для</a:t>
            </a:r>
            <a:r>
              <a:rPr sz="1600" spc="-15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5B6770"/>
                </a:solidFill>
                <a:latin typeface="Trebuchet MS"/>
                <a:cs typeface="Trebuchet MS"/>
              </a:rPr>
              <a:t>распознавания</a:t>
            </a:r>
            <a:r>
              <a:rPr sz="1600" spc="-15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5B6770"/>
                </a:solidFill>
                <a:latin typeface="Trebuchet MS"/>
                <a:cs typeface="Trebuchet MS"/>
              </a:rPr>
              <a:t>и</a:t>
            </a:r>
            <a:r>
              <a:rPr sz="1600" spc="-15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B6770"/>
                </a:solidFill>
                <a:latin typeface="Trebuchet MS"/>
                <a:cs typeface="Trebuchet MS"/>
              </a:rPr>
              <a:t>анализа </a:t>
            </a:r>
            <a:r>
              <a:rPr sz="1600" spc="-70" dirty="0">
                <a:solidFill>
                  <a:srgbClr val="5B6770"/>
                </a:solidFill>
                <a:latin typeface="Trebuchet MS"/>
                <a:cs typeface="Trebuchet MS"/>
              </a:rPr>
              <a:t>объектов</a:t>
            </a:r>
            <a:r>
              <a:rPr sz="1600" spc="-13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B6770"/>
                </a:solidFill>
                <a:latin typeface="Trebuchet MS"/>
                <a:cs typeface="Trebuchet MS"/>
              </a:rPr>
              <a:t>любой</a:t>
            </a:r>
            <a:r>
              <a:rPr sz="1600" spc="-13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5B6770"/>
                </a:solidFill>
                <a:latin typeface="Trebuchet MS"/>
                <a:cs typeface="Trebuchet MS"/>
              </a:rPr>
              <a:t>сложности</a:t>
            </a:r>
            <a:r>
              <a:rPr sz="1600" spc="-13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5B6770"/>
                </a:solidFill>
                <a:latin typeface="Trebuchet MS"/>
                <a:cs typeface="Trebuchet MS"/>
              </a:rPr>
              <a:t>по </a:t>
            </a:r>
            <a:r>
              <a:rPr sz="1600" spc="-80" dirty="0">
                <a:solidFill>
                  <a:srgbClr val="5B6770"/>
                </a:solidFill>
                <a:latin typeface="Trebuchet MS"/>
                <a:cs typeface="Trebuchet MS"/>
              </a:rPr>
              <a:t>форме,</a:t>
            </a:r>
            <a:r>
              <a:rPr sz="1600" spc="-16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5B6770"/>
                </a:solidFill>
                <a:latin typeface="Trebuchet MS"/>
                <a:cs typeface="Trebuchet MS"/>
              </a:rPr>
              <a:t>цвету</a:t>
            </a:r>
            <a:r>
              <a:rPr sz="1600" spc="-15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5B6770"/>
                </a:solidFill>
                <a:latin typeface="Trebuchet MS"/>
                <a:cs typeface="Trebuchet MS"/>
              </a:rPr>
              <a:t>и</a:t>
            </a:r>
            <a:r>
              <a:rPr sz="1600" spc="-15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5B6770"/>
                </a:solidFill>
                <a:latin typeface="Trebuchet MS"/>
                <a:cs typeface="Trebuchet MS"/>
              </a:rPr>
              <a:t>типу</a:t>
            </a:r>
            <a:r>
              <a:rPr sz="1600" spc="-15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5B6770"/>
                </a:solidFill>
                <a:latin typeface="Trebuchet MS"/>
                <a:cs typeface="Trebuchet MS"/>
              </a:rPr>
              <a:t>вторсырья </a:t>
            </a:r>
            <a:r>
              <a:rPr sz="1600" spc="-65" dirty="0">
                <a:solidFill>
                  <a:srgbClr val="5B6770"/>
                </a:solidFill>
                <a:latin typeface="Trebuchet MS"/>
                <a:cs typeface="Trebuchet MS"/>
              </a:rPr>
              <a:t>(54</a:t>
            </a:r>
            <a:r>
              <a:rPr sz="1600" spc="-13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5B6770"/>
                </a:solidFill>
                <a:latin typeface="Trebuchet MS"/>
                <a:cs typeface="Trebuchet MS"/>
              </a:rPr>
              <a:t>типа).</a:t>
            </a:r>
            <a:r>
              <a:rPr sz="1600" spc="-12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5B6770"/>
                </a:solidFill>
                <a:latin typeface="Trebuchet MS"/>
                <a:cs typeface="Trebuchet MS"/>
              </a:rPr>
              <a:t>Зарегистрирована</a:t>
            </a:r>
            <a:r>
              <a:rPr sz="1600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5B6770"/>
                </a:solidFill>
                <a:latin typeface="Trebuchet MS"/>
                <a:cs typeface="Trebuchet MS"/>
              </a:rPr>
              <a:t>в </a:t>
            </a:r>
            <a:r>
              <a:rPr sz="1600" spc="-85" dirty="0">
                <a:solidFill>
                  <a:srgbClr val="5B6770"/>
                </a:solidFill>
                <a:latin typeface="Trebuchet MS"/>
                <a:cs typeface="Trebuchet MS"/>
              </a:rPr>
              <a:t>реестре</a:t>
            </a:r>
            <a:r>
              <a:rPr sz="1600" spc="-9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5B6770"/>
                </a:solidFill>
                <a:latin typeface="Trebuchet MS"/>
                <a:cs typeface="Trebuchet MS"/>
              </a:rPr>
              <a:t>отечественного</a:t>
            </a:r>
            <a:r>
              <a:rPr sz="1600" spc="-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5B6770"/>
                </a:solidFill>
                <a:latin typeface="Trebuchet MS"/>
                <a:cs typeface="Trebuchet MS"/>
              </a:rPr>
              <a:t>ПО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10423" y="7318836"/>
            <a:ext cx="224154" cy="40267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00" b="1" spc="-2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lang="ru-RU" sz="1300" b="1" spc="-2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endParaRPr sz="1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ПРОБЛЕМА</a:t>
            </a:r>
            <a:r>
              <a:rPr spc="-405" dirty="0"/>
              <a:t> </a:t>
            </a:r>
            <a:r>
              <a:rPr spc="180" dirty="0"/>
              <a:t>И</a:t>
            </a:r>
            <a:r>
              <a:rPr spc="-400" dirty="0"/>
              <a:t> </a:t>
            </a:r>
            <a:r>
              <a:rPr spc="55" dirty="0"/>
              <a:t>ЦЕЛЕВАЯ</a:t>
            </a:r>
            <a:r>
              <a:rPr spc="-405" dirty="0"/>
              <a:t> </a:t>
            </a:r>
            <a:r>
              <a:rPr spc="55" dirty="0"/>
              <a:t>АУДИТОРИЯ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6"/>
            <a:ext cx="9777730" cy="0"/>
          </a:xfrm>
          <a:custGeom>
            <a:avLst/>
            <a:gdLst/>
            <a:ahLst/>
            <a:cxnLst/>
            <a:rect l="l" t="t" r="r" b="b"/>
            <a:pathLst>
              <a:path w="9777730">
                <a:moveTo>
                  <a:pt x="0" y="0"/>
                </a:moveTo>
                <a:lnTo>
                  <a:pt x="9777603" y="0"/>
                </a:lnTo>
              </a:path>
            </a:pathLst>
          </a:custGeom>
          <a:ln w="12700">
            <a:solidFill>
              <a:srgbClr val="061B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93" y="1838637"/>
            <a:ext cx="143662" cy="1436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93" y="2558336"/>
            <a:ext cx="143662" cy="1436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93" y="3062133"/>
            <a:ext cx="143662" cy="1436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44500" y="1197909"/>
            <a:ext cx="4665345" cy="589851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000" b="1" spc="65" dirty="0">
                <a:solidFill>
                  <a:srgbClr val="DA1A32"/>
                </a:solidFill>
                <a:latin typeface="Trebuchet MS"/>
                <a:cs typeface="Trebuchet MS"/>
              </a:rPr>
              <a:t>ПРОБЛЕМЫ</a:t>
            </a:r>
            <a:r>
              <a:rPr sz="2000" b="1" spc="-22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DA1A32"/>
                </a:solidFill>
                <a:latin typeface="Trebuchet MS"/>
                <a:cs typeface="Trebuchet MS"/>
              </a:rPr>
              <a:t>СОРТИРОВКИ</a:t>
            </a:r>
            <a:endParaRPr sz="2000" dirty="0">
              <a:latin typeface="Trebuchet MS"/>
              <a:cs typeface="Trebuchet MS"/>
            </a:endParaRPr>
          </a:p>
          <a:p>
            <a:pPr marL="262890" marR="245110" indent="10795">
              <a:lnSpc>
                <a:spcPts val="1700"/>
              </a:lnSpc>
              <a:spcBef>
                <a:spcPts val="1075"/>
              </a:spcBef>
            </a:pPr>
            <a:r>
              <a:rPr sz="1600" spc="-25" dirty="0">
                <a:solidFill>
                  <a:srgbClr val="5B6770"/>
                </a:solidFill>
                <a:latin typeface="Trebuchet MS"/>
                <a:cs typeface="Trebuchet MS"/>
              </a:rPr>
              <a:t>Высокая</a:t>
            </a:r>
            <a:r>
              <a:rPr sz="1600" spc="-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5B6770"/>
                </a:solidFill>
                <a:latin typeface="Trebuchet MS"/>
                <a:cs typeface="Trebuchet MS"/>
              </a:rPr>
              <a:t>стоимость,</a:t>
            </a:r>
            <a:r>
              <a:rPr sz="1600" spc="-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5B6770"/>
                </a:solidFill>
                <a:latin typeface="Trebuchet MS"/>
                <a:cs typeface="Trebuchet MS"/>
              </a:rPr>
              <a:t>сложность</a:t>
            </a:r>
            <a:r>
              <a:rPr sz="1600" spc="-9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5B6770"/>
                </a:solidFill>
                <a:latin typeface="Trebuchet MS"/>
                <a:cs typeface="Trebuchet MS"/>
              </a:rPr>
              <a:t>поставки</a:t>
            </a:r>
            <a:r>
              <a:rPr sz="1600" spc="-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5B6770"/>
                </a:solidFill>
                <a:latin typeface="Trebuchet MS"/>
                <a:cs typeface="Trebuchet MS"/>
              </a:rPr>
              <a:t>и </a:t>
            </a:r>
            <a:r>
              <a:rPr sz="1600" spc="-55" dirty="0">
                <a:solidFill>
                  <a:srgbClr val="5B6770"/>
                </a:solidFill>
                <a:latin typeface="Trebuchet MS"/>
                <a:cs typeface="Trebuchet MS"/>
              </a:rPr>
              <a:t>отсутствие</a:t>
            </a:r>
            <a:r>
              <a:rPr sz="1600" spc="-10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B6770"/>
                </a:solidFill>
                <a:latin typeface="Trebuchet MS"/>
                <a:cs typeface="Trebuchet MS"/>
              </a:rPr>
              <a:t>поддержки</a:t>
            </a:r>
            <a:r>
              <a:rPr sz="1600" spc="-10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5B6770"/>
                </a:solidFill>
                <a:latin typeface="Trebuchet MS"/>
                <a:cs typeface="Trebuchet MS"/>
              </a:rPr>
              <a:t>зарубежных</a:t>
            </a:r>
            <a:r>
              <a:rPr sz="1600" spc="-10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5B6770"/>
                </a:solidFill>
                <a:latin typeface="Trebuchet MS"/>
                <a:cs typeface="Trebuchet MS"/>
              </a:rPr>
              <a:t>устройств </a:t>
            </a:r>
            <a:r>
              <a:rPr sz="1600" spc="-50" dirty="0">
                <a:solidFill>
                  <a:srgbClr val="5B6770"/>
                </a:solidFill>
                <a:latin typeface="Trebuchet MS"/>
                <a:cs typeface="Trebuchet MS"/>
              </a:rPr>
              <a:t>из-</a:t>
            </a:r>
            <a:r>
              <a:rPr sz="1600" spc="-55" dirty="0">
                <a:solidFill>
                  <a:srgbClr val="5B6770"/>
                </a:solidFill>
                <a:latin typeface="Trebuchet MS"/>
                <a:cs typeface="Trebuchet MS"/>
              </a:rPr>
              <a:t>за</a:t>
            </a:r>
            <a:r>
              <a:rPr sz="1600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B6770"/>
                </a:solidFill>
                <a:latin typeface="Trebuchet MS"/>
                <a:cs typeface="Trebuchet MS"/>
              </a:rPr>
              <a:t>санкций</a:t>
            </a:r>
            <a:endParaRPr sz="1600" dirty="0">
              <a:latin typeface="Trebuchet MS"/>
              <a:cs typeface="Trebuchet MS"/>
            </a:endParaRPr>
          </a:p>
          <a:p>
            <a:pPr marL="262890" marR="793750" indent="10795">
              <a:lnSpc>
                <a:spcPts val="1700"/>
              </a:lnSpc>
              <a:spcBef>
                <a:spcPts val="565"/>
              </a:spcBef>
            </a:pPr>
            <a:r>
              <a:rPr sz="1600" spc="-10" dirty="0">
                <a:solidFill>
                  <a:srgbClr val="5B6770"/>
                </a:solidFill>
                <a:latin typeface="Trebuchet MS"/>
                <a:cs typeface="Trebuchet MS"/>
              </a:rPr>
              <a:t>Оплата</a:t>
            </a:r>
            <a:r>
              <a:rPr sz="1600" spc="-13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5B6770"/>
                </a:solidFill>
                <a:latin typeface="Trebuchet MS"/>
                <a:cs typeface="Trebuchet MS"/>
              </a:rPr>
              <a:t>труда</a:t>
            </a:r>
            <a:r>
              <a:rPr sz="1600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5B6770"/>
                </a:solidFill>
                <a:latin typeface="Trebuchet MS"/>
                <a:cs typeface="Trebuchet MS"/>
              </a:rPr>
              <a:t>и</a:t>
            </a:r>
            <a:r>
              <a:rPr sz="1600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5B6770"/>
                </a:solidFill>
                <a:latin typeface="Trebuchet MS"/>
                <a:cs typeface="Trebuchet MS"/>
              </a:rPr>
              <a:t>расходы</a:t>
            </a:r>
            <a:r>
              <a:rPr sz="1600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5B6770"/>
                </a:solidFill>
                <a:latin typeface="Trebuchet MS"/>
                <a:cs typeface="Trebuchet MS"/>
              </a:rPr>
              <a:t>на</a:t>
            </a:r>
            <a:r>
              <a:rPr sz="1600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5B6770"/>
                </a:solidFill>
                <a:latin typeface="Trebuchet MS"/>
                <a:cs typeface="Trebuchet MS"/>
              </a:rPr>
              <a:t>содержание </a:t>
            </a:r>
            <a:r>
              <a:rPr sz="1600" spc="-40" dirty="0">
                <a:solidFill>
                  <a:srgbClr val="5B6770"/>
                </a:solidFill>
                <a:latin typeface="Trebuchet MS"/>
                <a:cs typeface="Trebuchet MS"/>
              </a:rPr>
              <a:t>персонала</a:t>
            </a:r>
            <a:r>
              <a:rPr sz="1600" spc="-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5B6770"/>
                </a:solidFill>
                <a:latin typeface="Trebuchet MS"/>
                <a:cs typeface="Trebuchet MS"/>
              </a:rPr>
              <a:t>увеличивают</a:t>
            </a:r>
            <a:r>
              <a:rPr sz="1600" spc="-9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5B6770"/>
                </a:solidFill>
                <a:latin typeface="Trebuchet MS"/>
                <a:cs typeface="Trebuchet MS"/>
              </a:rPr>
              <a:t>себестоимость</a:t>
            </a:r>
            <a:endParaRPr sz="1600" dirty="0">
              <a:latin typeface="Trebuchet MS"/>
              <a:cs typeface="Trebuchet MS"/>
            </a:endParaRPr>
          </a:p>
          <a:p>
            <a:pPr marL="262890" marR="440055" indent="10795">
              <a:lnSpc>
                <a:spcPts val="1700"/>
              </a:lnSpc>
              <a:spcBef>
                <a:spcPts val="570"/>
              </a:spcBef>
            </a:pPr>
            <a:r>
              <a:rPr sz="1600" dirty="0">
                <a:solidFill>
                  <a:srgbClr val="5B6770"/>
                </a:solidFill>
                <a:latin typeface="Trebuchet MS"/>
                <a:cs typeface="Trebuchet MS"/>
              </a:rPr>
              <a:t>Низкая</a:t>
            </a:r>
            <a:r>
              <a:rPr sz="1600" spc="-10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5B6770"/>
                </a:solidFill>
                <a:latin typeface="Trebuchet MS"/>
                <a:cs typeface="Trebuchet MS"/>
              </a:rPr>
              <a:t>степень</a:t>
            </a:r>
            <a:r>
              <a:rPr sz="1600" spc="-10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5B6770"/>
                </a:solidFill>
                <a:latin typeface="Trebuchet MS"/>
                <a:cs typeface="Trebuchet MS"/>
              </a:rPr>
              <a:t>отказоустойчивости</a:t>
            </a:r>
            <a:r>
              <a:rPr sz="1600" spc="-10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5B6770"/>
                </a:solidFill>
                <a:latin typeface="Trebuchet MS"/>
                <a:cs typeface="Trebuchet MS"/>
              </a:rPr>
              <a:t>систем </a:t>
            </a:r>
            <a:r>
              <a:rPr sz="1600" spc="-10" dirty="0">
                <a:solidFill>
                  <a:srgbClr val="5B6770"/>
                </a:solidFill>
                <a:latin typeface="Trebuchet MS"/>
                <a:cs typeface="Trebuchet MS"/>
              </a:rPr>
              <a:t>сортировки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spc="20" dirty="0">
                <a:solidFill>
                  <a:srgbClr val="DA1A32"/>
                </a:solidFill>
                <a:latin typeface="Trebuchet MS"/>
                <a:cs typeface="Trebuchet MS"/>
              </a:rPr>
              <a:t>ПОТЕНЦИАЛЬНЫЕ</a:t>
            </a:r>
            <a:r>
              <a:rPr sz="2000" b="1" spc="1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DA1A32"/>
                </a:solidFill>
                <a:latin typeface="Trebuchet MS"/>
                <a:cs typeface="Trebuchet MS"/>
              </a:rPr>
              <a:t>ЗАКАЗЧИКИ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ts val="1860"/>
              </a:lnSpc>
              <a:spcBef>
                <a:spcPts val="935"/>
              </a:spcBef>
            </a:pPr>
            <a:r>
              <a:rPr sz="1600" b="1" spc="-60" dirty="0">
                <a:solidFill>
                  <a:srgbClr val="DA1A32"/>
                </a:solidFill>
                <a:latin typeface="Trebuchet MS"/>
                <a:cs typeface="Trebuchet MS"/>
              </a:rPr>
              <a:t>Региональные</a:t>
            </a:r>
            <a:r>
              <a:rPr sz="1600" b="1" spc="-13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1600" b="1" spc="-55" dirty="0">
                <a:solidFill>
                  <a:srgbClr val="DA1A32"/>
                </a:solidFill>
                <a:latin typeface="Trebuchet MS"/>
                <a:cs typeface="Trebuchet MS"/>
              </a:rPr>
              <a:t>операторы</a:t>
            </a:r>
            <a:r>
              <a:rPr sz="1600" b="1" spc="-13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1600" b="1" spc="-35" dirty="0">
                <a:solidFill>
                  <a:srgbClr val="DA1A32"/>
                </a:solidFill>
                <a:latin typeface="Trebuchet MS"/>
                <a:cs typeface="Trebuchet MS"/>
              </a:rPr>
              <a:t>по</a:t>
            </a:r>
            <a:r>
              <a:rPr sz="1600" b="1" spc="-13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DA1A32"/>
                </a:solidFill>
                <a:latin typeface="Trebuchet MS"/>
                <a:cs typeface="Trebuchet MS"/>
              </a:rPr>
              <a:t>обращению</a:t>
            </a:r>
            <a:r>
              <a:rPr sz="1600" b="1" spc="-13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1600" b="1" spc="-114" dirty="0">
                <a:solidFill>
                  <a:srgbClr val="DA1A32"/>
                </a:solidFill>
                <a:latin typeface="Trebuchet MS"/>
                <a:cs typeface="Trebuchet MS"/>
              </a:rPr>
              <a:t>с</a:t>
            </a:r>
            <a:r>
              <a:rPr sz="1600" b="1" spc="-16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DA1A32"/>
                </a:solidFill>
                <a:latin typeface="Trebuchet MS"/>
                <a:cs typeface="Trebuchet MS"/>
              </a:rPr>
              <a:t>ТБО</a:t>
            </a:r>
            <a:endParaRPr sz="1600" dirty="0">
              <a:latin typeface="Trebuchet MS"/>
              <a:cs typeface="Trebuchet MS"/>
            </a:endParaRPr>
          </a:p>
          <a:p>
            <a:pPr marL="12700" marR="1231900">
              <a:lnSpc>
                <a:spcPts val="1800"/>
              </a:lnSpc>
              <a:spcBef>
                <a:spcPts val="100"/>
              </a:spcBef>
            </a:pPr>
            <a:r>
              <a:rPr sz="1600" spc="125" dirty="0">
                <a:solidFill>
                  <a:srgbClr val="5B6770"/>
                </a:solidFill>
                <a:latin typeface="Trebuchet MS"/>
                <a:cs typeface="Trebuchet MS"/>
              </a:rPr>
              <a:t>ООО</a:t>
            </a:r>
            <a:r>
              <a:rPr sz="1600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5B6770"/>
                </a:solidFill>
                <a:latin typeface="Trebuchet MS"/>
                <a:cs typeface="Trebuchet MS"/>
              </a:rPr>
              <a:t>«Хартия»,</a:t>
            </a:r>
            <a:r>
              <a:rPr sz="1600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85" dirty="0">
                <a:solidFill>
                  <a:srgbClr val="5B6770"/>
                </a:solidFill>
                <a:latin typeface="Trebuchet MS"/>
                <a:cs typeface="Trebuchet MS"/>
              </a:rPr>
              <a:t>АО</a:t>
            </a:r>
            <a:r>
              <a:rPr sz="1600" spc="-12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5B6770"/>
                </a:solidFill>
                <a:latin typeface="Trebuchet MS"/>
                <a:cs typeface="Trebuchet MS"/>
              </a:rPr>
              <a:t>«Чистая</a:t>
            </a:r>
            <a:r>
              <a:rPr sz="1600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5B6770"/>
                </a:solidFill>
                <a:latin typeface="Trebuchet MS"/>
                <a:cs typeface="Trebuchet MS"/>
              </a:rPr>
              <a:t>планета», </a:t>
            </a:r>
            <a:r>
              <a:rPr sz="1600" spc="85" dirty="0">
                <a:solidFill>
                  <a:srgbClr val="5B6770"/>
                </a:solidFill>
                <a:latin typeface="Trebuchet MS"/>
                <a:cs typeface="Trebuchet MS"/>
              </a:rPr>
              <a:t>АО</a:t>
            </a:r>
            <a:r>
              <a:rPr sz="1600" spc="-15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B6770"/>
                </a:solidFill>
                <a:latin typeface="Trebuchet MS"/>
                <a:cs typeface="Trebuchet MS"/>
              </a:rPr>
              <a:t>«Ситиматик»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ts val="1860"/>
              </a:lnSpc>
              <a:spcBef>
                <a:spcPts val="405"/>
              </a:spcBef>
            </a:pPr>
            <a:r>
              <a:rPr sz="1600" b="1" spc="-50" dirty="0">
                <a:solidFill>
                  <a:srgbClr val="DA1A32"/>
                </a:solidFill>
                <a:latin typeface="Trebuchet MS"/>
                <a:cs typeface="Trebuchet MS"/>
              </a:rPr>
              <a:t>Мусоросортировочные</a:t>
            </a:r>
            <a:r>
              <a:rPr sz="1600" b="1" spc="-75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DA1A32"/>
                </a:solidFill>
                <a:latin typeface="Trebuchet MS"/>
                <a:cs typeface="Trebuchet MS"/>
              </a:rPr>
              <a:t>комплексы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ts val="1800"/>
              </a:lnSpc>
            </a:pPr>
            <a:r>
              <a:rPr sz="1600" spc="70" dirty="0">
                <a:solidFill>
                  <a:srgbClr val="5B6770"/>
                </a:solidFill>
                <a:latin typeface="Trebuchet MS"/>
                <a:cs typeface="Trebuchet MS"/>
              </a:rPr>
              <a:t>КПО</a:t>
            </a:r>
            <a:r>
              <a:rPr sz="1600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5B6770"/>
                </a:solidFill>
                <a:latin typeface="Trebuchet MS"/>
                <a:cs typeface="Trebuchet MS"/>
              </a:rPr>
              <a:t>«Восток»,</a:t>
            </a:r>
            <a:r>
              <a:rPr sz="1600" spc="-12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5B6770"/>
                </a:solidFill>
                <a:latin typeface="Trebuchet MS"/>
                <a:cs typeface="Trebuchet MS"/>
              </a:rPr>
              <a:t>КПО</a:t>
            </a:r>
            <a:r>
              <a:rPr sz="1600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5B6770"/>
                </a:solidFill>
                <a:latin typeface="Trebuchet MS"/>
                <a:cs typeface="Trebuchet MS"/>
              </a:rPr>
              <a:t>«Нева»,</a:t>
            </a:r>
            <a:r>
              <a:rPr sz="1600" spc="-12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B6770"/>
                </a:solidFill>
                <a:latin typeface="Trebuchet MS"/>
                <a:cs typeface="Trebuchet MS"/>
              </a:rPr>
              <a:t>ЭкоТехноПарк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ts val="1860"/>
              </a:lnSpc>
            </a:pPr>
            <a:r>
              <a:rPr sz="1600" spc="-10" dirty="0">
                <a:solidFill>
                  <a:srgbClr val="5B6770"/>
                </a:solidFill>
                <a:latin typeface="Trebuchet MS"/>
                <a:cs typeface="Trebuchet MS"/>
              </a:rPr>
              <a:t>«Калуга»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ts val="1860"/>
              </a:lnSpc>
              <a:spcBef>
                <a:spcPts val="445"/>
              </a:spcBef>
            </a:pPr>
            <a:r>
              <a:rPr sz="1600" b="1" spc="-50" dirty="0">
                <a:solidFill>
                  <a:srgbClr val="DA1A32"/>
                </a:solidFill>
                <a:latin typeface="Trebuchet MS"/>
                <a:cs typeface="Trebuchet MS"/>
              </a:rPr>
              <a:t>Переработчики</a:t>
            </a:r>
            <a:r>
              <a:rPr sz="1600" b="1" spc="-9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DA1A32"/>
                </a:solidFill>
                <a:latin typeface="Trebuchet MS"/>
                <a:cs typeface="Trebuchet MS"/>
              </a:rPr>
              <a:t>сырья</a:t>
            </a:r>
            <a:endParaRPr sz="1600" dirty="0">
              <a:latin typeface="Trebuchet MS"/>
              <a:cs typeface="Trebuchet MS"/>
            </a:endParaRPr>
          </a:p>
          <a:p>
            <a:pPr marL="12700" marR="1235710">
              <a:lnSpc>
                <a:spcPts val="1800"/>
              </a:lnSpc>
              <a:spcBef>
                <a:spcPts val="100"/>
              </a:spcBef>
            </a:pPr>
            <a:r>
              <a:rPr sz="1600" spc="125" dirty="0">
                <a:solidFill>
                  <a:srgbClr val="5B6770"/>
                </a:solidFill>
                <a:latin typeface="Trebuchet MS"/>
                <a:cs typeface="Trebuchet MS"/>
              </a:rPr>
              <a:t>ООО</a:t>
            </a:r>
            <a:r>
              <a:rPr sz="1600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5B6770"/>
                </a:solidFill>
                <a:latin typeface="Trebuchet MS"/>
                <a:cs typeface="Trebuchet MS"/>
              </a:rPr>
              <a:t>«Пларус»,</a:t>
            </a:r>
            <a:r>
              <a:rPr sz="1600" spc="-12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125" dirty="0">
                <a:solidFill>
                  <a:srgbClr val="5B6770"/>
                </a:solidFill>
                <a:latin typeface="Trebuchet MS"/>
                <a:cs typeface="Trebuchet MS"/>
              </a:rPr>
              <a:t>ООО</a:t>
            </a:r>
            <a:r>
              <a:rPr sz="1600" spc="-12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5B6770"/>
                </a:solidFill>
                <a:latin typeface="Trebuchet MS"/>
                <a:cs typeface="Trebuchet MS"/>
              </a:rPr>
              <a:t>«Эксперт</a:t>
            </a:r>
            <a:r>
              <a:rPr sz="1600" spc="-12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5B6770"/>
                </a:solidFill>
                <a:latin typeface="Trebuchet MS"/>
                <a:cs typeface="Trebuchet MS"/>
              </a:rPr>
              <a:t>Втор», </a:t>
            </a:r>
            <a:r>
              <a:rPr sz="1600" spc="125" dirty="0">
                <a:solidFill>
                  <a:srgbClr val="5B6770"/>
                </a:solidFill>
                <a:latin typeface="Trebuchet MS"/>
                <a:cs typeface="Trebuchet MS"/>
              </a:rPr>
              <a:t>ООО</a:t>
            </a:r>
            <a:r>
              <a:rPr sz="1600" spc="-14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B6770"/>
                </a:solidFill>
                <a:latin typeface="Trebuchet MS"/>
                <a:cs typeface="Trebuchet MS"/>
              </a:rPr>
              <a:t>«Петрорециклинг»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ts val="1860"/>
              </a:lnSpc>
              <a:spcBef>
                <a:spcPts val="409"/>
              </a:spcBef>
            </a:pPr>
            <a:r>
              <a:rPr sz="1600" b="1" spc="-30" dirty="0">
                <a:solidFill>
                  <a:srgbClr val="DA1A32"/>
                </a:solidFill>
                <a:latin typeface="Trebuchet MS"/>
                <a:cs typeface="Trebuchet MS"/>
              </a:rPr>
              <a:t>Промышленные</a:t>
            </a:r>
            <a:r>
              <a:rPr sz="1600" b="1" spc="-65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DA1A32"/>
                </a:solidFill>
                <a:latin typeface="Trebuchet MS"/>
                <a:cs typeface="Trebuchet MS"/>
              </a:rPr>
              <a:t>компании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ts val="1860"/>
              </a:lnSpc>
            </a:pPr>
            <a:r>
              <a:rPr sz="1600" spc="80" dirty="0">
                <a:solidFill>
                  <a:srgbClr val="5B6770"/>
                </a:solidFill>
                <a:latin typeface="Trebuchet MS"/>
                <a:cs typeface="Trebuchet MS"/>
              </a:rPr>
              <a:t>ОАО</a:t>
            </a:r>
            <a:r>
              <a:rPr sz="1600" spc="-13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5B6770"/>
                </a:solidFill>
                <a:latin typeface="Trebuchet MS"/>
                <a:cs typeface="Trebuchet MS"/>
              </a:rPr>
              <a:t>«Полиметалл»,</a:t>
            </a:r>
            <a:r>
              <a:rPr sz="1600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85" dirty="0">
                <a:solidFill>
                  <a:srgbClr val="5B6770"/>
                </a:solidFill>
                <a:latin typeface="Trebuchet MS"/>
                <a:cs typeface="Trebuchet MS"/>
              </a:rPr>
              <a:t>ПАО</a:t>
            </a:r>
            <a:r>
              <a:rPr sz="1600" spc="-13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5B6770"/>
                </a:solidFill>
                <a:latin typeface="Trebuchet MS"/>
                <a:cs typeface="Trebuchet MS"/>
              </a:rPr>
              <a:t>«ЛУКОЙЛ»,</a:t>
            </a:r>
            <a:r>
              <a:rPr sz="1600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114" dirty="0">
                <a:solidFill>
                  <a:srgbClr val="5B6770"/>
                </a:solidFill>
                <a:latin typeface="Trebuchet MS"/>
                <a:cs typeface="Trebuchet MS"/>
              </a:rPr>
              <a:t>ООО</a:t>
            </a:r>
            <a:r>
              <a:rPr sz="1600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B6770"/>
                </a:solidFill>
                <a:latin typeface="Trebuchet MS"/>
                <a:cs typeface="Trebuchet MS"/>
              </a:rPr>
              <a:t>«УГМК»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31299" y="3727794"/>
            <a:ext cx="2716530" cy="84137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2000" b="1" spc="-10" dirty="0">
                <a:solidFill>
                  <a:srgbClr val="DA1A32"/>
                </a:solidFill>
                <a:latin typeface="Trebuchet MS"/>
                <a:cs typeface="Trebuchet MS"/>
              </a:rPr>
              <a:t>ЦЕЛЕВАЯ</a:t>
            </a:r>
            <a:r>
              <a:rPr sz="2000" b="1" spc="-195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DA1A32"/>
                </a:solidFill>
                <a:latin typeface="Trebuchet MS"/>
                <a:cs typeface="Trebuchet MS"/>
              </a:rPr>
              <a:t>АУДИТОРИЯ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600" b="1" spc="-35" dirty="0">
                <a:solidFill>
                  <a:srgbClr val="DA1A32"/>
                </a:solidFill>
                <a:latin typeface="Trebuchet MS"/>
                <a:cs typeface="Trebuchet MS"/>
              </a:rPr>
              <a:t>3000+</a:t>
            </a:r>
            <a:r>
              <a:rPr sz="1600" b="1" spc="-145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DA1A32"/>
                </a:solidFill>
                <a:latin typeface="Trebuchet MS"/>
                <a:cs typeface="Trebuchet MS"/>
              </a:rPr>
              <a:t>компаний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" y="3692705"/>
            <a:ext cx="9777095" cy="0"/>
          </a:xfrm>
          <a:custGeom>
            <a:avLst/>
            <a:gdLst/>
            <a:ahLst/>
            <a:cxnLst/>
            <a:rect l="l" t="t" r="r" b="b"/>
            <a:pathLst>
              <a:path w="9777095">
                <a:moveTo>
                  <a:pt x="0" y="0"/>
                </a:moveTo>
                <a:lnTo>
                  <a:pt x="9777031" y="0"/>
                </a:lnTo>
              </a:path>
            </a:pathLst>
          </a:custGeom>
          <a:ln w="38100">
            <a:solidFill>
              <a:srgbClr val="DA1A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02294" y="4458995"/>
            <a:ext cx="186055" cy="88900"/>
          </a:xfrm>
          <a:custGeom>
            <a:avLst/>
            <a:gdLst/>
            <a:ahLst/>
            <a:cxnLst/>
            <a:rect l="l" t="t" r="r" b="b"/>
            <a:pathLst>
              <a:path w="186054" h="88900">
                <a:moveTo>
                  <a:pt x="185648" y="0"/>
                </a:moveTo>
                <a:lnTo>
                  <a:pt x="0" y="0"/>
                </a:lnTo>
                <a:lnTo>
                  <a:pt x="0" y="88899"/>
                </a:lnTo>
                <a:lnTo>
                  <a:pt x="185648" y="88899"/>
                </a:lnTo>
                <a:lnTo>
                  <a:pt x="185648" y="0"/>
                </a:lnTo>
                <a:close/>
              </a:path>
            </a:pathLst>
          </a:custGeom>
          <a:solidFill>
            <a:srgbClr val="061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43449" y="4370015"/>
            <a:ext cx="1419225" cy="27222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5880" indent="4445">
              <a:lnSpc>
                <a:spcPct val="101200"/>
              </a:lnSpc>
              <a:spcBef>
                <a:spcPts val="80"/>
              </a:spcBef>
            </a:pPr>
            <a:r>
              <a:rPr sz="1400" spc="-10" dirty="0">
                <a:solidFill>
                  <a:srgbClr val="5B6770"/>
                </a:solidFill>
                <a:latin typeface="Trebuchet MS"/>
                <a:cs typeface="Trebuchet MS"/>
              </a:rPr>
              <a:t>Промышленные компании</a:t>
            </a:r>
            <a:r>
              <a:rPr sz="1400" spc="-12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400" spc="229" dirty="0">
                <a:solidFill>
                  <a:srgbClr val="5B6770"/>
                </a:solidFill>
                <a:latin typeface="Trebuchet MS"/>
                <a:cs typeface="Trebuchet MS"/>
              </a:rPr>
              <a:t>–</a:t>
            </a:r>
            <a:r>
              <a:rPr sz="1400" spc="-114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400" b="1" spc="75" dirty="0">
                <a:solidFill>
                  <a:srgbClr val="5B6770"/>
                </a:solidFill>
                <a:latin typeface="Trebuchet MS"/>
                <a:cs typeface="Trebuchet MS"/>
              </a:rPr>
              <a:t>46%</a:t>
            </a:r>
            <a:endParaRPr sz="1400">
              <a:latin typeface="Trebuchet MS"/>
              <a:cs typeface="Trebuchet MS"/>
            </a:endParaRPr>
          </a:p>
          <a:p>
            <a:pPr marL="12700" marR="5080" indent="4445">
              <a:lnSpc>
                <a:spcPct val="101200"/>
              </a:lnSpc>
              <a:spcBef>
                <a:spcPts val="850"/>
              </a:spcBef>
            </a:pPr>
            <a:r>
              <a:rPr sz="1400" spc="-10" dirty="0">
                <a:solidFill>
                  <a:srgbClr val="5B6770"/>
                </a:solidFill>
                <a:latin typeface="Trebuchet MS"/>
                <a:cs typeface="Trebuchet MS"/>
              </a:rPr>
              <a:t>Мусоро- сортировочные </a:t>
            </a:r>
            <a:r>
              <a:rPr sz="1400" spc="-30" dirty="0">
                <a:solidFill>
                  <a:srgbClr val="5B6770"/>
                </a:solidFill>
                <a:latin typeface="Trebuchet MS"/>
                <a:cs typeface="Trebuchet MS"/>
              </a:rPr>
              <a:t>комплексы</a:t>
            </a:r>
            <a:r>
              <a:rPr sz="1400" spc="-10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400" spc="229" dirty="0">
                <a:solidFill>
                  <a:srgbClr val="5B6770"/>
                </a:solidFill>
                <a:latin typeface="Trebuchet MS"/>
                <a:cs typeface="Trebuchet MS"/>
              </a:rPr>
              <a:t>–</a:t>
            </a:r>
            <a:r>
              <a:rPr sz="1400" spc="-10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5B6770"/>
                </a:solidFill>
                <a:latin typeface="Trebuchet MS"/>
                <a:cs typeface="Trebuchet MS"/>
              </a:rPr>
              <a:t>25%</a:t>
            </a:r>
            <a:endParaRPr sz="1400">
              <a:latin typeface="Trebuchet MS"/>
              <a:cs typeface="Trebuchet MS"/>
            </a:endParaRPr>
          </a:p>
          <a:p>
            <a:pPr marL="12700" marR="245110" indent="4445">
              <a:lnSpc>
                <a:spcPct val="101200"/>
              </a:lnSpc>
              <a:spcBef>
                <a:spcPts val="850"/>
              </a:spcBef>
            </a:pPr>
            <a:r>
              <a:rPr sz="1400" spc="-25" dirty="0">
                <a:solidFill>
                  <a:srgbClr val="5B6770"/>
                </a:solidFill>
                <a:latin typeface="Trebuchet MS"/>
                <a:cs typeface="Trebuchet MS"/>
              </a:rPr>
              <a:t>Региональные операторы</a:t>
            </a:r>
            <a:r>
              <a:rPr sz="1400" spc="-5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5B6770"/>
                </a:solidFill>
                <a:latin typeface="Trebuchet MS"/>
                <a:cs typeface="Trebuchet MS"/>
              </a:rPr>
              <a:t>по </a:t>
            </a:r>
            <a:r>
              <a:rPr sz="1400" dirty="0">
                <a:solidFill>
                  <a:srgbClr val="5B6770"/>
                </a:solidFill>
                <a:latin typeface="Trebuchet MS"/>
                <a:cs typeface="Trebuchet MS"/>
              </a:rPr>
              <a:t>обращению</a:t>
            </a:r>
            <a:r>
              <a:rPr sz="1400" spc="-8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5B6770"/>
                </a:solidFill>
                <a:latin typeface="Trebuchet MS"/>
                <a:cs typeface="Trebuchet MS"/>
              </a:rPr>
              <a:t>с </a:t>
            </a:r>
            <a:r>
              <a:rPr sz="1400" spc="-10" dirty="0">
                <a:solidFill>
                  <a:srgbClr val="5B6770"/>
                </a:solidFill>
                <a:latin typeface="Trebuchet MS"/>
                <a:cs typeface="Trebuchet MS"/>
              </a:rPr>
              <a:t>ТБО</a:t>
            </a:r>
            <a:r>
              <a:rPr sz="1400" spc="-13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400" spc="229" dirty="0">
                <a:solidFill>
                  <a:srgbClr val="5B6770"/>
                </a:solidFill>
                <a:latin typeface="Trebuchet MS"/>
                <a:cs typeface="Trebuchet MS"/>
              </a:rPr>
              <a:t>–</a:t>
            </a:r>
            <a:r>
              <a:rPr sz="1400" spc="-13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5B6770"/>
                </a:solidFill>
                <a:latin typeface="Trebuchet MS"/>
                <a:cs typeface="Trebuchet MS"/>
              </a:rPr>
              <a:t>19%</a:t>
            </a:r>
            <a:endParaRPr sz="1400">
              <a:latin typeface="Trebuchet MS"/>
              <a:cs typeface="Trebuchet MS"/>
            </a:endParaRPr>
          </a:p>
          <a:p>
            <a:pPr marL="12700" marR="152400" indent="4445">
              <a:lnSpc>
                <a:spcPct val="101200"/>
              </a:lnSpc>
              <a:spcBef>
                <a:spcPts val="844"/>
              </a:spcBef>
            </a:pPr>
            <a:r>
              <a:rPr sz="1400" spc="-20" dirty="0">
                <a:solidFill>
                  <a:srgbClr val="5B6770"/>
                </a:solidFill>
                <a:latin typeface="Trebuchet MS"/>
                <a:cs typeface="Trebuchet MS"/>
              </a:rPr>
              <a:t>Переработчики </a:t>
            </a:r>
            <a:r>
              <a:rPr sz="1400" spc="-30" dirty="0">
                <a:solidFill>
                  <a:srgbClr val="5B6770"/>
                </a:solidFill>
                <a:latin typeface="Trebuchet MS"/>
                <a:cs typeface="Trebuchet MS"/>
              </a:rPr>
              <a:t>сырья</a:t>
            </a:r>
            <a:r>
              <a:rPr sz="1400" spc="-12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400" spc="229" dirty="0">
                <a:solidFill>
                  <a:srgbClr val="5B6770"/>
                </a:solidFill>
                <a:latin typeface="Trebuchet MS"/>
                <a:cs typeface="Trebuchet MS"/>
              </a:rPr>
              <a:t>–</a:t>
            </a:r>
            <a:r>
              <a:rPr sz="1400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5B6770"/>
                </a:solidFill>
                <a:latin typeface="Trebuchet MS"/>
                <a:cs typeface="Trebuchet MS"/>
              </a:rPr>
              <a:t>10%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02294" y="4998796"/>
            <a:ext cx="186055" cy="88900"/>
          </a:xfrm>
          <a:custGeom>
            <a:avLst/>
            <a:gdLst/>
            <a:ahLst/>
            <a:cxnLst/>
            <a:rect l="l" t="t" r="r" b="b"/>
            <a:pathLst>
              <a:path w="186054" h="88900">
                <a:moveTo>
                  <a:pt x="185648" y="0"/>
                </a:moveTo>
                <a:lnTo>
                  <a:pt x="0" y="0"/>
                </a:lnTo>
                <a:lnTo>
                  <a:pt x="0" y="88899"/>
                </a:lnTo>
                <a:lnTo>
                  <a:pt x="185648" y="88899"/>
                </a:lnTo>
                <a:lnTo>
                  <a:pt x="185648" y="0"/>
                </a:lnTo>
                <a:close/>
              </a:path>
            </a:pathLst>
          </a:custGeom>
          <a:solidFill>
            <a:srgbClr val="DA1A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02294" y="5754484"/>
            <a:ext cx="186055" cy="88900"/>
          </a:xfrm>
          <a:custGeom>
            <a:avLst/>
            <a:gdLst/>
            <a:ahLst/>
            <a:cxnLst/>
            <a:rect l="l" t="t" r="r" b="b"/>
            <a:pathLst>
              <a:path w="186054" h="88900">
                <a:moveTo>
                  <a:pt x="185648" y="0"/>
                </a:moveTo>
                <a:lnTo>
                  <a:pt x="0" y="0"/>
                </a:lnTo>
                <a:lnTo>
                  <a:pt x="0" y="88900"/>
                </a:lnTo>
                <a:lnTo>
                  <a:pt x="185648" y="88900"/>
                </a:lnTo>
                <a:lnTo>
                  <a:pt x="185648" y="0"/>
                </a:lnTo>
                <a:close/>
              </a:path>
            </a:pathLst>
          </a:custGeom>
          <a:solidFill>
            <a:srgbClr val="005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02294" y="6726084"/>
            <a:ext cx="186055" cy="88900"/>
          </a:xfrm>
          <a:custGeom>
            <a:avLst/>
            <a:gdLst/>
            <a:ahLst/>
            <a:cxnLst/>
            <a:rect l="l" t="t" r="r" b="b"/>
            <a:pathLst>
              <a:path w="186054" h="88900">
                <a:moveTo>
                  <a:pt x="185648" y="0"/>
                </a:moveTo>
                <a:lnTo>
                  <a:pt x="0" y="0"/>
                </a:lnTo>
                <a:lnTo>
                  <a:pt x="0" y="88900"/>
                </a:lnTo>
                <a:lnTo>
                  <a:pt x="185648" y="88900"/>
                </a:lnTo>
                <a:lnTo>
                  <a:pt x="185648" y="0"/>
                </a:lnTo>
                <a:close/>
              </a:path>
            </a:pathLst>
          </a:custGeom>
          <a:solidFill>
            <a:srgbClr val="609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3994" y="1845089"/>
            <a:ext cx="143662" cy="14364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781854" y="1747438"/>
            <a:ext cx="4288155" cy="1501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0795">
              <a:lnSpc>
                <a:spcPts val="1700"/>
              </a:lnSpc>
              <a:spcBef>
                <a:spcPts val="340"/>
              </a:spcBef>
            </a:pPr>
            <a:r>
              <a:rPr sz="1600" spc="-30" dirty="0">
                <a:solidFill>
                  <a:srgbClr val="5B6770"/>
                </a:solidFill>
                <a:latin typeface="Trebuchet MS"/>
                <a:cs typeface="Trebuchet MS"/>
              </a:rPr>
              <a:t>Зарубежные</a:t>
            </a:r>
            <a:r>
              <a:rPr sz="1600" spc="-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5B6770"/>
                </a:solidFill>
                <a:latin typeface="Trebuchet MS"/>
                <a:cs typeface="Trebuchet MS"/>
              </a:rPr>
              <a:t>системы</a:t>
            </a:r>
            <a:r>
              <a:rPr sz="1600" spc="-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5B6770"/>
                </a:solidFill>
                <a:latin typeface="Trebuchet MS"/>
                <a:cs typeface="Trebuchet MS"/>
              </a:rPr>
              <a:t>плохо</a:t>
            </a:r>
            <a:r>
              <a:rPr sz="1600" spc="-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5B6770"/>
                </a:solidFill>
                <a:latin typeface="Trebuchet MS"/>
                <a:cs typeface="Trebuchet MS"/>
              </a:rPr>
              <a:t>работают</a:t>
            </a:r>
            <a:r>
              <a:rPr sz="1600" spc="-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5B6770"/>
                </a:solidFill>
                <a:latin typeface="Trebuchet MS"/>
                <a:cs typeface="Trebuchet MS"/>
              </a:rPr>
              <a:t>на </a:t>
            </a:r>
            <a:r>
              <a:rPr sz="1600" spc="-40" dirty="0">
                <a:solidFill>
                  <a:srgbClr val="5B6770"/>
                </a:solidFill>
                <a:latin typeface="Trebuchet MS"/>
                <a:cs typeface="Trebuchet MS"/>
              </a:rPr>
              <a:t>российском</a:t>
            </a:r>
            <a:r>
              <a:rPr sz="1600" spc="-11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5B6770"/>
                </a:solidFill>
                <a:latin typeface="Trebuchet MS"/>
                <a:cs typeface="Trebuchet MS"/>
              </a:rPr>
              <a:t>мусоре,</a:t>
            </a:r>
            <a:r>
              <a:rPr sz="1600" spc="-11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130" dirty="0">
                <a:solidFill>
                  <a:srgbClr val="5B6770"/>
                </a:solidFill>
                <a:latin typeface="Trebuchet MS"/>
                <a:cs typeface="Trebuchet MS"/>
              </a:rPr>
              <a:t>т.к.</a:t>
            </a:r>
            <a:r>
              <a:rPr sz="1600" spc="-11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5B6770"/>
                </a:solidFill>
                <a:latin typeface="Trebuchet MS"/>
                <a:cs typeface="Trebuchet MS"/>
              </a:rPr>
              <a:t>мусор</a:t>
            </a:r>
            <a:r>
              <a:rPr sz="1600" spc="-11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5B6770"/>
                </a:solidFill>
                <a:latin typeface="Trebuchet MS"/>
                <a:cs typeface="Trebuchet MS"/>
              </a:rPr>
              <a:t>более</a:t>
            </a:r>
            <a:r>
              <a:rPr sz="1600" spc="-11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B6770"/>
                </a:solidFill>
                <a:latin typeface="Trebuchet MS"/>
                <a:cs typeface="Trebuchet MS"/>
              </a:rPr>
              <a:t>грязный</a:t>
            </a:r>
            <a:r>
              <a:rPr sz="1600" spc="-11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5B6770"/>
                </a:solidFill>
                <a:latin typeface="Trebuchet MS"/>
                <a:cs typeface="Trebuchet MS"/>
              </a:rPr>
              <a:t>и отличается</a:t>
            </a:r>
            <a:r>
              <a:rPr sz="1600" spc="-114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5B6770"/>
                </a:solidFill>
                <a:latin typeface="Trebuchet MS"/>
                <a:cs typeface="Trebuchet MS"/>
              </a:rPr>
              <a:t>по</a:t>
            </a:r>
            <a:r>
              <a:rPr sz="1600" spc="-11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5B6770"/>
                </a:solidFill>
                <a:latin typeface="Trebuchet MS"/>
                <a:cs typeface="Trebuchet MS"/>
              </a:rPr>
              <a:t>составу</a:t>
            </a:r>
            <a:r>
              <a:rPr sz="1600" spc="-11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5B6770"/>
                </a:solidFill>
                <a:latin typeface="Trebuchet MS"/>
                <a:cs typeface="Trebuchet MS"/>
              </a:rPr>
              <a:t>и</a:t>
            </a:r>
            <a:r>
              <a:rPr sz="1600" spc="-11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B6770"/>
                </a:solidFill>
                <a:latin typeface="Trebuchet MS"/>
                <a:cs typeface="Trebuchet MS"/>
              </a:rPr>
              <a:t>структуре</a:t>
            </a:r>
            <a:endParaRPr sz="1600">
              <a:latin typeface="Trebuchet MS"/>
              <a:cs typeface="Trebuchet MS"/>
            </a:endParaRPr>
          </a:p>
          <a:p>
            <a:pPr marL="12700" marR="241300" indent="10795">
              <a:lnSpc>
                <a:spcPts val="1700"/>
              </a:lnSpc>
              <a:spcBef>
                <a:spcPts val="600"/>
              </a:spcBef>
            </a:pPr>
            <a:r>
              <a:rPr sz="1600" spc="-25" dirty="0">
                <a:solidFill>
                  <a:srgbClr val="5B6770"/>
                </a:solidFill>
                <a:latin typeface="Trebuchet MS"/>
                <a:cs typeface="Trebuchet MS"/>
              </a:rPr>
              <a:t>Высокая</a:t>
            </a:r>
            <a:r>
              <a:rPr sz="1600" spc="-10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5B6770"/>
                </a:solidFill>
                <a:latin typeface="Trebuchet MS"/>
                <a:cs typeface="Trebuchet MS"/>
              </a:rPr>
              <a:t>стоимость</a:t>
            </a:r>
            <a:r>
              <a:rPr sz="1600" spc="-10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5B6770"/>
                </a:solidFill>
                <a:latin typeface="Trebuchet MS"/>
                <a:cs typeface="Trebuchet MS"/>
              </a:rPr>
              <a:t>и</a:t>
            </a:r>
            <a:r>
              <a:rPr sz="1600" spc="-10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5B6770"/>
                </a:solidFill>
                <a:latin typeface="Trebuchet MS"/>
                <a:cs typeface="Trebuchet MS"/>
              </a:rPr>
              <a:t>сложность</a:t>
            </a:r>
            <a:r>
              <a:rPr sz="1600" spc="-10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B6770"/>
                </a:solidFill>
                <a:latin typeface="Trebuchet MS"/>
                <a:cs typeface="Trebuchet MS"/>
              </a:rPr>
              <a:t>интеграции </a:t>
            </a:r>
            <a:r>
              <a:rPr sz="1600" spc="-60" dirty="0">
                <a:solidFill>
                  <a:srgbClr val="5B6770"/>
                </a:solidFill>
                <a:latin typeface="Trebuchet MS"/>
                <a:cs typeface="Trebuchet MS"/>
              </a:rPr>
              <a:t>систем</a:t>
            </a:r>
            <a:r>
              <a:rPr sz="1600" spc="-11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B6770"/>
                </a:solidFill>
                <a:latin typeface="Trebuchet MS"/>
                <a:cs typeface="Trebuchet MS"/>
              </a:rPr>
              <a:t>сортировки</a:t>
            </a:r>
            <a:endParaRPr sz="1600">
              <a:latin typeface="Trebuchet MS"/>
              <a:cs typeface="Trebuchet MS"/>
            </a:endParaRPr>
          </a:p>
          <a:p>
            <a:pPr marL="23495">
              <a:lnSpc>
                <a:spcPct val="100000"/>
              </a:lnSpc>
              <a:spcBef>
                <a:spcPts val="360"/>
              </a:spcBef>
            </a:pPr>
            <a:r>
              <a:rPr sz="1600" spc="-10" dirty="0">
                <a:solidFill>
                  <a:srgbClr val="5B6770"/>
                </a:solidFill>
                <a:latin typeface="Trebuchet MS"/>
                <a:cs typeface="Trebuchet MS"/>
              </a:rPr>
              <a:t>Дефицит</a:t>
            </a:r>
            <a:r>
              <a:rPr sz="1600" spc="-15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B6770"/>
                </a:solidFill>
                <a:latin typeface="Trebuchet MS"/>
                <a:cs typeface="Trebuchet MS"/>
              </a:rPr>
              <a:t>кадров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3994" y="2568989"/>
            <a:ext cx="143662" cy="14364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3994" y="3076989"/>
            <a:ext cx="143662" cy="14364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721799" y="5611858"/>
            <a:ext cx="353060" cy="222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b="1" spc="-25" dirty="0">
                <a:solidFill>
                  <a:srgbClr val="FFFFFF"/>
                </a:solidFill>
                <a:latin typeface="Trebuchet MS"/>
                <a:cs typeface="Trebuchet MS"/>
              </a:rPr>
              <a:t>46%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20258" y="7318836"/>
            <a:ext cx="204470" cy="40267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00" b="1" spc="-4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lang="ru-RU" sz="1300" b="1" spc="-4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endParaRPr sz="13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49825" y="6115798"/>
            <a:ext cx="327025" cy="222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b="1" spc="-25" dirty="0">
                <a:solidFill>
                  <a:srgbClr val="FFFFFF"/>
                </a:solidFill>
                <a:latin typeface="Trebuchet MS"/>
                <a:cs typeface="Trebuchet MS"/>
              </a:rPr>
              <a:t>25%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25841" y="5035832"/>
            <a:ext cx="320040" cy="222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b="1" spc="-25" dirty="0">
                <a:solidFill>
                  <a:srgbClr val="FFFFFF"/>
                </a:solidFill>
                <a:latin typeface="Trebuchet MS"/>
                <a:cs typeface="Trebuchet MS"/>
              </a:rPr>
              <a:t>19%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57827" y="6691824"/>
            <a:ext cx="328930" cy="222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b="1" spc="-25" dirty="0">
                <a:solidFill>
                  <a:srgbClr val="FFFFFF"/>
                </a:solidFill>
                <a:latin typeface="Trebuchet MS"/>
                <a:cs typeface="Trebuchet MS"/>
              </a:rPr>
              <a:t>10%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РЕШЕНИЕ</a:t>
            </a:r>
            <a:r>
              <a:rPr spc="-420" dirty="0"/>
              <a:t> </a:t>
            </a:r>
            <a:r>
              <a:rPr spc="180" dirty="0"/>
              <a:t>И</a:t>
            </a:r>
            <a:r>
              <a:rPr spc="-415" dirty="0"/>
              <a:t> </a:t>
            </a:r>
            <a:r>
              <a:rPr spc="114" dirty="0"/>
              <a:t>ПАРТНЕРЫ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6"/>
            <a:ext cx="9777730" cy="0"/>
          </a:xfrm>
          <a:custGeom>
            <a:avLst/>
            <a:gdLst/>
            <a:ahLst/>
            <a:cxnLst/>
            <a:rect l="l" t="t" r="r" b="b"/>
            <a:pathLst>
              <a:path w="9777730">
                <a:moveTo>
                  <a:pt x="0" y="0"/>
                </a:moveTo>
                <a:lnTo>
                  <a:pt x="9777603" y="0"/>
                </a:lnTo>
              </a:path>
            </a:pathLst>
          </a:custGeom>
          <a:ln w="12700">
            <a:solidFill>
              <a:srgbClr val="061B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3" y="2194237"/>
            <a:ext cx="143662" cy="1436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3" y="2886436"/>
            <a:ext cx="143662" cy="1436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3" y="3578636"/>
            <a:ext cx="143662" cy="1436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193" y="5147136"/>
            <a:ext cx="143662" cy="1436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193" y="6423535"/>
            <a:ext cx="143662" cy="1436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44441" y="1330285"/>
            <a:ext cx="3180715" cy="5598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915">
              <a:lnSpc>
                <a:spcPct val="100000"/>
              </a:lnSpc>
              <a:spcBef>
                <a:spcPts val="100"/>
              </a:spcBef>
            </a:pPr>
            <a:r>
              <a:rPr sz="2000" b="1" spc="-55" dirty="0">
                <a:solidFill>
                  <a:srgbClr val="DA1A32"/>
                </a:solidFill>
                <a:latin typeface="Trebuchet MS"/>
                <a:cs typeface="Trebuchet MS"/>
              </a:rPr>
              <a:t>ЭФФЕКТЫ</a:t>
            </a:r>
            <a:r>
              <a:rPr sz="2000" b="1" spc="-245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000" b="1" spc="-100" dirty="0">
                <a:solidFill>
                  <a:srgbClr val="DA1A32"/>
                </a:solidFill>
                <a:latin typeface="Trebuchet MS"/>
                <a:cs typeface="Trebuchet MS"/>
              </a:rPr>
              <a:t>ОТ</a:t>
            </a:r>
            <a:r>
              <a:rPr sz="2000" b="1" spc="-24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DA1A32"/>
                </a:solidFill>
                <a:latin typeface="Trebuchet MS"/>
                <a:cs typeface="Trebuchet MS"/>
              </a:rPr>
              <a:t>ВНЕДРЕНИЯ </a:t>
            </a:r>
            <a:r>
              <a:rPr sz="2000" b="1" dirty="0">
                <a:solidFill>
                  <a:srgbClr val="DA1A32"/>
                </a:solidFill>
                <a:latin typeface="Trebuchet MS"/>
                <a:cs typeface="Trebuchet MS"/>
              </a:rPr>
              <a:t>РОБОТА</a:t>
            </a:r>
            <a:r>
              <a:rPr sz="2000" b="1" spc="-195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000" b="1" spc="-65" dirty="0">
                <a:solidFill>
                  <a:srgbClr val="DA1A32"/>
                </a:solidFill>
                <a:latin typeface="Trebuchet MS"/>
                <a:cs typeface="Trebuchet MS"/>
              </a:rPr>
              <a:t>L-</a:t>
            </a:r>
            <a:r>
              <a:rPr sz="2000" b="1" spc="-20" dirty="0">
                <a:solidFill>
                  <a:srgbClr val="DA1A32"/>
                </a:solidFill>
                <a:latin typeface="Trebuchet MS"/>
                <a:cs typeface="Trebuchet MS"/>
              </a:rPr>
              <a:t>LABS</a:t>
            </a:r>
            <a:endParaRPr sz="2000">
              <a:latin typeface="Trebuchet MS"/>
              <a:cs typeface="Trebuchet MS"/>
            </a:endParaRPr>
          </a:p>
          <a:p>
            <a:pPr marL="279400" marR="835025" indent="-5715">
              <a:lnSpc>
                <a:spcPct val="112700"/>
              </a:lnSpc>
              <a:spcBef>
                <a:spcPts val="1075"/>
              </a:spcBef>
            </a:pPr>
            <a:r>
              <a:rPr sz="1700" spc="-45" dirty="0">
                <a:solidFill>
                  <a:srgbClr val="5B6770"/>
                </a:solidFill>
                <a:latin typeface="Trebuchet MS"/>
                <a:cs typeface="Trebuchet MS"/>
              </a:rPr>
              <a:t>Увеличение</a:t>
            </a:r>
            <a:r>
              <a:rPr sz="1700" spc="-11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rgbClr val="5B6770"/>
                </a:solidFill>
                <a:latin typeface="Trebuchet MS"/>
                <a:cs typeface="Trebuchet MS"/>
              </a:rPr>
              <a:t>скорости сортировки</a:t>
            </a:r>
            <a:r>
              <a:rPr sz="1700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rgbClr val="5B6770"/>
                </a:solidFill>
                <a:latin typeface="Trebuchet MS"/>
                <a:cs typeface="Trebuchet MS"/>
              </a:rPr>
              <a:t>до</a:t>
            </a:r>
            <a:r>
              <a:rPr sz="1700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155" dirty="0">
                <a:solidFill>
                  <a:srgbClr val="5B6770"/>
                </a:solidFill>
                <a:latin typeface="Trebuchet MS"/>
                <a:cs typeface="Trebuchet MS"/>
              </a:rPr>
              <a:t>60%</a:t>
            </a:r>
            <a:endParaRPr sz="1700">
              <a:latin typeface="Trebuchet MS"/>
              <a:cs typeface="Trebuchet MS"/>
            </a:endParaRPr>
          </a:p>
          <a:p>
            <a:pPr marL="277495" marR="5080" indent="-3810">
              <a:lnSpc>
                <a:spcPct val="112700"/>
              </a:lnSpc>
              <a:spcBef>
                <a:spcPts val="850"/>
              </a:spcBef>
            </a:pPr>
            <a:r>
              <a:rPr sz="1700" spc="-10" dirty="0">
                <a:solidFill>
                  <a:srgbClr val="5B6770"/>
                </a:solidFill>
                <a:latin typeface="Trebuchet MS"/>
                <a:cs typeface="Trebuchet MS"/>
              </a:rPr>
              <a:t>Сокращение</a:t>
            </a:r>
            <a:r>
              <a:rPr sz="1700" spc="-1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rgbClr val="5B6770"/>
                </a:solidFill>
                <a:latin typeface="Trebuchet MS"/>
                <a:cs typeface="Trebuchet MS"/>
              </a:rPr>
              <a:t>расходов</a:t>
            </a:r>
            <a:r>
              <a:rPr sz="1700" spc="-12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5B6770"/>
                </a:solidFill>
                <a:latin typeface="Trebuchet MS"/>
                <a:cs typeface="Trebuchet MS"/>
              </a:rPr>
              <a:t>на </a:t>
            </a:r>
            <a:r>
              <a:rPr sz="1700" spc="-70" dirty="0">
                <a:solidFill>
                  <a:srgbClr val="5B6770"/>
                </a:solidFill>
                <a:latin typeface="Trebuchet MS"/>
                <a:cs typeface="Trebuchet MS"/>
              </a:rPr>
              <a:t>оплату</a:t>
            </a:r>
            <a:r>
              <a:rPr sz="1700" spc="-16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85" dirty="0">
                <a:solidFill>
                  <a:srgbClr val="5B6770"/>
                </a:solidFill>
                <a:latin typeface="Trebuchet MS"/>
                <a:cs typeface="Trebuchet MS"/>
              </a:rPr>
              <a:t>труда</a:t>
            </a:r>
            <a:r>
              <a:rPr sz="1700" spc="-16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rgbClr val="5B6770"/>
                </a:solidFill>
                <a:latin typeface="Trebuchet MS"/>
                <a:cs typeface="Trebuchet MS"/>
              </a:rPr>
              <a:t>примерно</a:t>
            </a:r>
            <a:r>
              <a:rPr sz="1700" spc="-16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rgbClr val="5B6770"/>
                </a:solidFill>
                <a:latin typeface="Trebuchet MS"/>
                <a:cs typeface="Trebuchet MS"/>
              </a:rPr>
              <a:t>на</a:t>
            </a:r>
            <a:r>
              <a:rPr sz="1700" spc="-16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125" dirty="0">
                <a:solidFill>
                  <a:srgbClr val="5B6770"/>
                </a:solidFill>
                <a:latin typeface="Trebuchet MS"/>
                <a:cs typeface="Trebuchet MS"/>
              </a:rPr>
              <a:t>40%</a:t>
            </a:r>
            <a:endParaRPr sz="1700">
              <a:latin typeface="Trebuchet MS"/>
              <a:cs typeface="Trebuchet MS"/>
            </a:endParaRPr>
          </a:p>
          <a:p>
            <a:pPr marL="278765" marR="350520" indent="-5080">
              <a:lnSpc>
                <a:spcPct val="112700"/>
              </a:lnSpc>
              <a:spcBef>
                <a:spcPts val="850"/>
              </a:spcBef>
            </a:pPr>
            <a:r>
              <a:rPr sz="1700" spc="-10" dirty="0">
                <a:solidFill>
                  <a:srgbClr val="5B6770"/>
                </a:solidFill>
                <a:latin typeface="Trebuchet MS"/>
                <a:cs typeface="Trebuchet MS"/>
              </a:rPr>
              <a:t>Снижение</a:t>
            </a:r>
            <a:r>
              <a:rPr sz="1700" spc="-13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40" dirty="0">
                <a:solidFill>
                  <a:srgbClr val="5B6770"/>
                </a:solidFill>
                <a:latin typeface="Trebuchet MS"/>
                <a:cs typeface="Trebuchet MS"/>
              </a:rPr>
              <a:t>рисков</a:t>
            </a:r>
            <a:r>
              <a:rPr sz="1700" spc="-13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5B6770"/>
                </a:solidFill>
                <a:latin typeface="Trebuchet MS"/>
                <a:cs typeface="Trebuchet MS"/>
              </a:rPr>
              <a:t>травм </a:t>
            </a:r>
            <a:r>
              <a:rPr sz="1700" spc="-50" dirty="0">
                <a:solidFill>
                  <a:srgbClr val="5B6770"/>
                </a:solidFill>
                <a:latin typeface="Trebuchet MS"/>
                <a:cs typeface="Trebuchet MS"/>
              </a:rPr>
              <a:t>среди</a:t>
            </a:r>
            <a:r>
              <a:rPr sz="1700" spc="-10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rgbClr val="5B6770"/>
                </a:solidFill>
                <a:latin typeface="Trebuchet MS"/>
                <a:cs typeface="Trebuchet MS"/>
              </a:rPr>
              <a:t>сотрудников,</a:t>
            </a:r>
            <a:r>
              <a:rPr sz="1700" spc="-10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50" dirty="0">
                <a:solidFill>
                  <a:srgbClr val="5B6770"/>
                </a:solidFill>
                <a:latin typeface="Trebuchet MS"/>
                <a:cs typeface="Trebuchet MS"/>
              </a:rPr>
              <a:t>в </a:t>
            </a:r>
            <a:r>
              <a:rPr sz="1700" spc="-75" dirty="0">
                <a:solidFill>
                  <a:srgbClr val="5B6770"/>
                </a:solidFill>
                <a:latin typeface="Trebuchet MS"/>
                <a:cs typeface="Trebuchet MS"/>
              </a:rPr>
              <a:t>результате</a:t>
            </a:r>
            <a:r>
              <a:rPr sz="1700" spc="-9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5B6770"/>
                </a:solidFill>
                <a:latin typeface="Trebuchet MS"/>
                <a:cs typeface="Trebuchet MS"/>
              </a:rPr>
              <a:t>сокращения ручной</a:t>
            </a:r>
            <a:r>
              <a:rPr sz="1700" spc="-13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rgbClr val="5B6770"/>
                </a:solidFill>
                <a:latin typeface="Trebuchet MS"/>
                <a:cs typeface="Trebuchet MS"/>
              </a:rPr>
              <a:t>сортировки</a:t>
            </a:r>
            <a:r>
              <a:rPr sz="1700" spc="-13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100" dirty="0">
                <a:solidFill>
                  <a:srgbClr val="5B6770"/>
                </a:solidFill>
                <a:latin typeface="Trebuchet MS"/>
                <a:cs typeface="Trebuchet MS"/>
              </a:rPr>
              <a:t>с</a:t>
            </a:r>
            <a:r>
              <a:rPr sz="1700" spc="-14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80" dirty="0">
                <a:solidFill>
                  <a:srgbClr val="5B6770"/>
                </a:solidFill>
                <a:latin typeface="Trebuchet MS"/>
                <a:cs typeface="Trebuchet MS"/>
              </a:rPr>
              <a:t>10</a:t>
            </a:r>
            <a:r>
              <a:rPr sz="1700" spc="-13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5B6770"/>
                </a:solidFill>
                <a:latin typeface="Trebuchet MS"/>
                <a:cs typeface="Trebuchet MS"/>
              </a:rPr>
              <a:t>до </a:t>
            </a:r>
            <a:r>
              <a:rPr sz="1700" spc="50" dirty="0">
                <a:solidFill>
                  <a:srgbClr val="5B6770"/>
                </a:solidFill>
                <a:latin typeface="Trebuchet MS"/>
                <a:cs typeface="Trebuchet MS"/>
              </a:rPr>
              <a:t>4</a:t>
            </a:r>
            <a:r>
              <a:rPr sz="1700" spc="-16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5B6770"/>
                </a:solidFill>
                <a:latin typeface="Trebuchet MS"/>
                <a:cs typeface="Trebuchet MS"/>
              </a:rPr>
              <a:t>часов</a:t>
            </a:r>
            <a:endParaRPr sz="1700">
              <a:latin typeface="Trebuchet MS"/>
              <a:cs typeface="Trebuchet MS"/>
            </a:endParaRPr>
          </a:p>
          <a:p>
            <a:pPr marL="279400" marR="33655" indent="-5715">
              <a:lnSpc>
                <a:spcPct val="112700"/>
              </a:lnSpc>
              <a:spcBef>
                <a:spcPts val="850"/>
              </a:spcBef>
            </a:pPr>
            <a:r>
              <a:rPr sz="1700" spc="-30" dirty="0">
                <a:solidFill>
                  <a:srgbClr val="5B6770"/>
                </a:solidFill>
                <a:latin typeface="Trebuchet MS"/>
                <a:cs typeface="Trebuchet MS"/>
              </a:rPr>
              <a:t>Улучшение</a:t>
            </a:r>
            <a:r>
              <a:rPr sz="1700" spc="-10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30" dirty="0">
                <a:solidFill>
                  <a:srgbClr val="5B6770"/>
                </a:solidFill>
                <a:latin typeface="Trebuchet MS"/>
                <a:cs typeface="Trebuchet MS"/>
              </a:rPr>
              <a:t>точности</a:t>
            </a:r>
            <a:r>
              <a:rPr sz="1700" spc="-10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50" dirty="0">
                <a:solidFill>
                  <a:srgbClr val="5B6770"/>
                </a:solidFill>
                <a:latin typeface="Trebuchet MS"/>
                <a:cs typeface="Trebuchet MS"/>
              </a:rPr>
              <a:t>и </a:t>
            </a:r>
            <a:r>
              <a:rPr sz="1700" spc="-55" dirty="0">
                <a:solidFill>
                  <a:srgbClr val="5B6770"/>
                </a:solidFill>
                <a:latin typeface="Trebuchet MS"/>
                <a:cs typeface="Trebuchet MS"/>
              </a:rPr>
              <a:t>качества</a:t>
            </a:r>
            <a:r>
              <a:rPr sz="1700" spc="-8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5B6770"/>
                </a:solidFill>
                <a:latin typeface="Trebuchet MS"/>
                <a:cs typeface="Trebuchet MS"/>
              </a:rPr>
              <a:t>переработки,</a:t>
            </a:r>
            <a:r>
              <a:rPr sz="1700" spc="-7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50" dirty="0">
                <a:solidFill>
                  <a:srgbClr val="5B6770"/>
                </a:solidFill>
                <a:latin typeface="Trebuchet MS"/>
                <a:cs typeface="Trebuchet MS"/>
              </a:rPr>
              <a:t>в </a:t>
            </a:r>
            <a:r>
              <a:rPr sz="1700" spc="-75" dirty="0">
                <a:solidFill>
                  <a:srgbClr val="5B6770"/>
                </a:solidFill>
                <a:latin typeface="Trebuchet MS"/>
                <a:cs typeface="Trebuchet MS"/>
              </a:rPr>
              <a:t>результате</a:t>
            </a:r>
            <a:r>
              <a:rPr sz="1700" spc="-9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5B6770"/>
                </a:solidFill>
                <a:latin typeface="Trebuchet MS"/>
                <a:cs typeface="Trebuchet MS"/>
              </a:rPr>
              <a:t>снижения</a:t>
            </a:r>
            <a:r>
              <a:rPr sz="1700" spc="-9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5B6770"/>
                </a:solidFill>
                <a:latin typeface="Trebuchet MS"/>
                <a:cs typeface="Trebuchet MS"/>
              </a:rPr>
              <a:t>частоты </a:t>
            </a:r>
            <a:r>
              <a:rPr sz="1700" dirty="0">
                <a:solidFill>
                  <a:srgbClr val="5B6770"/>
                </a:solidFill>
                <a:latin typeface="Trebuchet MS"/>
                <a:cs typeface="Trebuchet MS"/>
              </a:rPr>
              <a:t>ошибок</a:t>
            </a:r>
            <a:r>
              <a:rPr sz="1700" spc="-14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5B6770"/>
                </a:solidFill>
                <a:latin typeface="Trebuchet MS"/>
                <a:cs typeface="Trebuchet MS"/>
              </a:rPr>
              <a:t>на</a:t>
            </a:r>
            <a:r>
              <a:rPr sz="1700" spc="-14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140" dirty="0">
                <a:solidFill>
                  <a:srgbClr val="5B6770"/>
                </a:solidFill>
                <a:latin typeface="Trebuchet MS"/>
                <a:cs typeface="Trebuchet MS"/>
              </a:rPr>
              <a:t>80%</a:t>
            </a:r>
            <a:endParaRPr sz="1700">
              <a:latin typeface="Trebuchet MS"/>
              <a:cs typeface="Trebuchet MS"/>
            </a:endParaRPr>
          </a:p>
          <a:p>
            <a:pPr marL="279400" marR="125095" indent="-5715">
              <a:lnSpc>
                <a:spcPct val="117600"/>
              </a:lnSpc>
              <a:spcBef>
                <a:spcPts val="755"/>
              </a:spcBef>
            </a:pPr>
            <a:r>
              <a:rPr sz="1700" spc="-30" dirty="0">
                <a:solidFill>
                  <a:srgbClr val="5B6770"/>
                </a:solidFill>
                <a:latin typeface="Trebuchet MS"/>
                <a:cs typeface="Trebuchet MS"/>
              </a:rPr>
              <a:t>Быстрая</a:t>
            </a:r>
            <a:r>
              <a:rPr sz="1700" spc="-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rgbClr val="5B6770"/>
                </a:solidFill>
                <a:latin typeface="Trebuchet MS"/>
                <a:cs typeface="Trebuchet MS"/>
              </a:rPr>
              <a:t>окупаемость</a:t>
            </a:r>
            <a:r>
              <a:rPr sz="1700" spc="-9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5B6770"/>
                </a:solidFill>
                <a:latin typeface="Trebuchet MS"/>
                <a:cs typeface="Trebuchet MS"/>
              </a:rPr>
              <a:t>робота </a:t>
            </a:r>
            <a:r>
              <a:rPr sz="1700" spc="-60" dirty="0">
                <a:solidFill>
                  <a:srgbClr val="5B6770"/>
                </a:solidFill>
                <a:latin typeface="Trebuchet MS"/>
                <a:cs typeface="Trebuchet MS"/>
              </a:rPr>
              <a:t>(от</a:t>
            </a:r>
            <a:r>
              <a:rPr sz="1700" spc="-15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120" dirty="0">
                <a:solidFill>
                  <a:srgbClr val="5B6770"/>
                </a:solidFill>
                <a:latin typeface="Trebuchet MS"/>
                <a:cs typeface="Trebuchet MS"/>
              </a:rPr>
              <a:t>2,5</a:t>
            </a:r>
            <a:r>
              <a:rPr sz="1700" spc="-15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5B6770"/>
                </a:solidFill>
                <a:latin typeface="Trebuchet MS"/>
                <a:cs typeface="Trebuchet MS"/>
              </a:rPr>
              <a:t>лет)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26299" y="1330169"/>
            <a:ext cx="138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DA1A32"/>
                </a:solidFill>
                <a:latin typeface="Trebuchet MS"/>
                <a:cs typeface="Trebuchet MS"/>
              </a:rPr>
              <a:t>ПАРТНЕРЫ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46099" y="1404005"/>
            <a:ext cx="0" cy="5580380"/>
          </a:xfrm>
          <a:custGeom>
            <a:avLst/>
            <a:gdLst/>
            <a:ahLst/>
            <a:cxnLst/>
            <a:rect l="l" t="t" r="r" b="b"/>
            <a:pathLst>
              <a:path h="5580380">
                <a:moveTo>
                  <a:pt x="0" y="0"/>
                </a:moveTo>
                <a:lnTo>
                  <a:pt x="0" y="5579999"/>
                </a:lnTo>
              </a:path>
            </a:pathLst>
          </a:custGeom>
          <a:ln w="12700">
            <a:solidFill>
              <a:srgbClr val="DA1A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83697" y="1851680"/>
            <a:ext cx="1085835" cy="5207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64400" y="2493035"/>
            <a:ext cx="1327143" cy="37464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48108" y="2467635"/>
            <a:ext cx="1187441" cy="34923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78549" y="1927885"/>
            <a:ext cx="1416047" cy="34923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91744" y="2051705"/>
            <a:ext cx="565149" cy="6350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40547" y="2435880"/>
            <a:ext cx="1295399" cy="3810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22492" y="4494707"/>
            <a:ext cx="906792" cy="267462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5611300" y="4871755"/>
            <a:ext cx="1677670" cy="1169035"/>
            <a:chOff x="5611300" y="4871755"/>
            <a:chExt cx="1677670" cy="1169035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84201" y="5668810"/>
              <a:ext cx="425132" cy="3717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72283" y="4871755"/>
              <a:ext cx="716234" cy="3647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11300" y="5266705"/>
              <a:ext cx="955272" cy="37070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226299" y="3529985"/>
            <a:ext cx="6019800" cy="3393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DA1A32"/>
                </a:solidFill>
                <a:latin typeface="Trebuchet MS"/>
                <a:cs typeface="Trebuchet MS"/>
              </a:rPr>
              <a:t>ЗАИНТЕРЕСОВАННЫЕ</a:t>
            </a:r>
            <a:r>
              <a:rPr sz="2000" b="1" spc="-20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DA1A32"/>
                </a:solidFill>
                <a:latin typeface="Trebuchet MS"/>
                <a:cs typeface="Trebuchet MS"/>
              </a:rPr>
              <a:t>ПОЛЬЗОВАТЕЛИ</a:t>
            </a:r>
            <a:r>
              <a:rPr sz="2000" b="1" spc="-20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000" b="1" spc="95" dirty="0">
                <a:solidFill>
                  <a:srgbClr val="DA1A32"/>
                </a:solidFill>
                <a:latin typeface="Trebuchet MS"/>
                <a:cs typeface="Trebuchet MS"/>
              </a:rPr>
              <a:t>НА</a:t>
            </a:r>
            <a:r>
              <a:rPr sz="2000" b="1" spc="-20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DA1A32"/>
                </a:solidFill>
                <a:latin typeface="Trebuchet MS"/>
                <a:cs typeface="Trebuchet MS"/>
              </a:rPr>
              <a:t>РЫНКЕ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800" b="1" dirty="0">
                <a:solidFill>
                  <a:srgbClr val="5B6770"/>
                </a:solidFill>
                <a:latin typeface="Trebuchet MS"/>
                <a:cs typeface="Trebuchet MS"/>
              </a:rPr>
              <a:t>ПОЛУЧЕНЫ</a:t>
            </a:r>
            <a:r>
              <a:rPr sz="1800" b="1" spc="-16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5B6770"/>
                </a:solidFill>
                <a:latin typeface="Trebuchet MS"/>
                <a:cs typeface="Trebuchet MS"/>
              </a:rPr>
              <a:t>ПИСЬМА</a:t>
            </a:r>
            <a:r>
              <a:rPr sz="1800" b="1" spc="22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800" b="1" spc="-75" dirty="0">
                <a:solidFill>
                  <a:srgbClr val="5B6770"/>
                </a:solidFill>
                <a:latin typeface="Trebuchet MS"/>
                <a:cs typeface="Trebuchet MS"/>
              </a:rPr>
              <a:t>ОТ</a:t>
            </a:r>
            <a:r>
              <a:rPr sz="1800" b="1" spc="-16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800" b="1" spc="-229" dirty="0">
                <a:solidFill>
                  <a:srgbClr val="5B6770"/>
                </a:solidFill>
                <a:latin typeface="Trebuchet MS"/>
                <a:cs typeface="Trebuchet MS"/>
              </a:rPr>
              <a:t>5</a:t>
            </a:r>
            <a:r>
              <a:rPr sz="1800" b="1" spc="-16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5B6770"/>
                </a:solidFill>
                <a:latin typeface="Trebuchet MS"/>
                <a:cs typeface="Trebuchet MS"/>
              </a:rPr>
              <a:t>ПРЕДПРИЯТИЙ: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1800" spc="145" dirty="0">
                <a:solidFill>
                  <a:srgbClr val="5B6770"/>
                </a:solidFill>
                <a:latin typeface="Trebuchet MS"/>
                <a:cs typeface="Trebuchet MS"/>
              </a:rPr>
              <a:t>ООО</a:t>
            </a:r>
            <a:r>
              <a:rPr sz="1800" spc="-17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5B6770"/>
                </a:solidFill>
                <a:latin typeface="Trebuchet MS"/>
                <a:cs typeface="Trebuchet MS"/>
              </a:rPr>
              <a:t>«Фидес»</a:t>
            </a:r>
            <a:endParaRPr sz="1800" dirty="0">
              <a:latin typeface="Trebuchet MS"/>
              <a:cs typeface="Trebuchet MS"/>
            </a:endParaRPr>
          </a:p>
          <a:p>
            <a:pPr marL="12700" marR="3794125">
              <a:lnSpc>
                <a:spcPct val="150500"/>
              </a:lnSpc>
            </a:pPr>
            <a:r>
              <a:rPr sz="1800" spc="145" dirty="0">
                <a:solidFill>
                  <a:srgbClr val="5B6770"/>
                </a:solidFill>
                <a:latin typeface="Trebuchet MS"/>
                <a:cs typeface="Trebuchet MS"/>
              </a:rPr>
              <a:t>ООО</a:t>
            </a:r>
            <a:r>
              <a:rPr sz="1800" spc="-17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5B6770"/>
                </a:solidFill>
                <a:latin typeface="Trebuchet MS"/>
                <a:cs typeface="Trebuchet MS"/>
              </a:rPr>
              <a:t>«Станкосервис» </a:t>
            </a:r>
            <a:r>
              <a:rPr sz="1800" spc="145" dirty="0">
                <a:solidFill>
                  <a:srgbClr val="5B6770"/>
                </a:solidFill>
                <a:latin typeface="Trebuchet MS"/>
                <a:cs typeface="Trebuchet MS"/>
              </a:rPr>
              <a:t>ООО</a:t>
            </a:r>
            <a:r>
              <a:rPr sz="1800" spc="-17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5B6770"/>
                </a:solidFill>
                <a:latin typeface="Trebuchet MS"/>
                <a:cs typeface="Trebuchet MS"/>
              </a:rPr>
              <a:t>«ПЭК»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spc="145" dirty="0">
                <a:solidFill>
                  <a:srgbClr val="5B6770"/>
                </a:solidFill>
                <a:latin typeface="Trebuchet MS"/>
                <a:cs typeface="Trebuchet MS"/>
              </a:rPr>
              <a:t>ООО</a:t>
            </a:r>
            <a:r>
              <a:rPr sz="1800" spc="-10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B6770"/>
                </a:solidFill>
                <a:latin typeface="Trebuchet MS"/>
                <a:cs typeface="Trebuchet MS"/>
              </a:rPr>
              <a:t>«ХАЙВ</a:t>
            </a:r>
            <a:r>
              <a:rPr sz="1800" spc="-100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5B6770"/>
                </a:solidFill>
                <a:latin typeface="Trebuchet MS"/>
                <a:cs typeface="Trebuchet MS"/>
              </a:rPr>
              <a:t>РУС»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spc="145" dirty="0">
                <a:solidFill>
                  <a:srgbClr val="5B6770"/>
                </a:solidFill>
                <a:latin typeface="Trebuchet MS"/>
                <a:cs typeface="Trebuchet MS"/>
              </a:rPr>
              <a:t>ООО</a:t>
            </a:r>
            <a:r>
              <a:rPr sz="1800" spc="-175" dirty="0">
                <a:solidFill>
                  <a:srgbClr val="5B677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5B6770"/>
                </a:solidFill>
                <a:latin typeface="Trebuchet MS"/>
                <a:cs typeface="Trebuchet MS"/>
              </a:rPr>
              <a:t>«АгентМВ»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000" b="1" spc="-30" dirty="0">
                <a:solidFill>
                  <a:srgbClr val="DA1A32"/>
                </a:solidFill>
                <a:latin typeface="Trebuchet MS"/>
                <a:cs typeface="Trebuchet MS"/>
              </a:rPr>
              <a:t>Текущий</a:t>
            </a:r>
            <a:r>
              <a:rPr sz="2000" b="1" spc="-19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DA1A32"/>
                </a:solidFill>
                <a:latin typeface="Trebuchet MS"/>
                <a:cs typeface="Trebuchet MS"/>
              </a:rPr>
              <a:t>запрос</a:t>
            </a:r>
            <a:r>
              <a:rPr sz="2000" b="1" spc="-185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000" b="1" spc="360" dirty="0">
                <a:solidFill>
                  <a:srgbClr val="DA1A32"/>
                </a:solidFill>
                <a:latin typeface="Trebuchet MS"/>
                <a:cs typeface="Trebuchet MS"/>
              </a:rPr>
              <a:t>–</a:t>
            </a:r>
            <a:r>
              <a:rPr sz="2000" b="1" spc="-185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000" b="1" spc="-100" dirty="0">
                <a:solidFill>
                  <a:srgbClr val="DA1A32"/>
                </a:solidFill>
                <a:latin typeface="Trebuchet MS"/>
                <a:cs typeface="Trebuchet MS"/>
              </a:rPr>
              <a:t>26</a:t>
            </a:r>
            <a:r>
              <a:rPr sz="2000" b="1" spc="-190" dirty="0">
                <a:solidFill>
                  <a:srgbClr val="DA1A32"/>
                </a:solidFill>
                <a:latin typeface="Trebuchet MS"/>
                <a:cs typeface="Trebuchet MS"/>
              </a:rPr>
              <a:t> </a:t>
            </a:r>
            <a:r>
              <a:rPr sz="2000" b="1" spc="-10" dirty="0" err="1">
                <a:solidFill>
                  <a:srgbClr val="DA1A32"/>
                </a:solidFill>
                <a:latin typeface="Trebuchet MS"/>
                <a:cs typeface="Trebuchet MS"/>
              </a:rPr>
              <a:t>систем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238999" y="3246605"/>
            <a:ext cx="1348105" cy="0"/>
          </a:xfrm>
          <a:custGeom>
            <a:avLst/>
            <a:gdLst/>
            <a:ahLst/>
            <a:cxnLst/>
            <a:rect l="l" t="t" r="r" b="b"/>
            <a:pathLst>
              <a:path w="1348104">
                <a:moveTo>
                  <a:pt x="0" y="0"/>
                </a:moveTo>
                <a:lnTo>
                  <a:pt x="1347647" y="0"/>
                </a:lnTo>
              </a:path>
            </a:pathLst>
          </a:custGeom>
          <a:ln w="88900">
            <a:solidFill>
              <a:srgbClr val="DA1A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913004" y="7318836"/>
            <a:ext cx="219075" cy="40267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z="1300" b="1" spc="-25" dirty="0">
                <a:solidFill>
                  <a:srgbClr val="FFFFFF"/>
                </a:solidFill>
                <a:latin typeface="Trebuchet MS"/>
                <a:cs typeface="Trebuchet MS"/>
              </a:rPr>
              <a:t>05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endParaRPr sz="1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1100" y="1779277"/>
            <a:ext cx="4149641" cy="36500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7287348"/>
            <a:ext cx="10692130" cy="273050"/>
            <a:chOff x="0" y="7287348"/>
            <a:chExt cx="10692130" cy="273050"/>
          </a:xfrm>
        </p:grpSpPr>
        <p:sp>
          <p:nvSpPr>
            <p:cNvPr id="5" name="object 5"/>
            <p:cNvSpPr/>
            <p:nvPr/>
          </p:nvSpPr>
          <p:spPr>
            <a:xfrm>
              <a:off x="0" y="7287348"/>
              <a:ext cx="10692130" cy="273050"/>
            </a:xfrm>
            <a:custGeom>
              <a:avLst/>
              <a:gdLst/>
              <a:ahLst/>
              <a:cxnLst/>
              <a:rect l="l" t="t" r="r" b="b"/>
              <a:pathLst>
                <a:path w="10692130" h="273050">
                  <a:moveTo>
                    <a:pt x="9810001" y="0"/>
                  </a:moveTo>
                  <a:lnTo>
                    <a:pt x="0" y="0"/>
                  </a:lnTo>
                  <a:lnTo>
                    <a:pt x="0" y="272656"/>
                  </a:lnTo>
                  <a:lnTo>
                    <a:pt x="9810001" y="272656"/>
                  </a:lnTo>
                  <a:lnTo>
                    <a:pt x="9810001" y="0"/>
                  </a:lnTo>
                  <a:close/>
                </a:path>
                <a:path w="10692130" h="273050">
                  <a:moveTo>
                    <a:pt x="10692003" y="0"/>
                  </a:moveTo>
                  <a:lnTo>
                    <a:pt x="10234803" y="0"/>
                  </a:lnTo>
                  <a:lnTo>
                    <a:pt x="10234803" y="272656"/>
                  </a:lnTo>
                  <a:lnTo>
                    <a:pt x="10692003" y="272656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61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10000" y="7287348"/>
              <a:ext cx="424815" cy="273050"/>
            </a:xfrm>
            <a:custGeom>
              <a:avLst/>
              <a:gdLst/>
              <a:ahLst/>
              <a:cxnLst/>
              <a:rect l="l" t="t" r="r" b="b"/>
              <a:pathLst>
                <a:path w="424815" h="273050">
                  <a:moveTo>
                    <a:pt x="424802" y="0"/>
                  </a:moveTo>
                  <a:lnTo>
                    <a:pt x="0" y="0"/>
                  </a:lnTo>
                  <a:lnTo>
                    <a:pt x="0" y="272656"/>
                  </a:lnTo>
                  <a:lnTo>
                    <a:pt x="424802" y="272656"/>
                  </a:lnTo>
                  <a:lnTo>
                    <a:pt x="424802" y="0"/>
                  </a:lnTo>
                  <a:close/>
                </a:path>
              </a:pathLst>
            </a:custGeom>
            <a:solidFill>
              <a:srgbClr val="DA1A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245" dirty="0"/>
              <a:t>ТЕХНИЧЕСКИЕ ХАРАКТРИСТИКИ</a:t>
            </a:r>
            <a:endParaRPr spc="204" dirty="0"/>
          </a:p>
        </p:txBody>
      </p:sp>
      <p:sp>
        <p:nvSpPr>
          <p:cNvPr id="8" name="object 8"/>
          <p:cNvSpPr/>
          <p:nvPr/>
        </p:nvSpPr>
        <p:spPr>
          <a:xfrm>
            <a:off x="457200" y="457206"/>
            <a:ext cx="9777730" cy="0"/>
          </a:xfrm>
          <a:custGeom>
            <a:avLst/>
            <a:gdLst/>
            <a:ahLst/>
            <a:cxnLst/>
            <a:rect l="l" t="t" r="r" b="b"/>
            <a:pathLst>
              <a:path w="9777730">
                <a:moveTo>
                  <a:pt x="0" y="0"/>
                </a:moveTo>
                <a:lnTo>
                  <a:pt x="9777603" y="0"/>
                </a:lnTo>
              </a:path>
            </a:pathLst>
          </a:custGeom>
          <a:ln w="12700">
            <a:solidFill>
              <a:srgbClr val="061B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18767" y="7318836"/>
            <a:ext cx="207645" cy="2026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z="1300" b="1" spc="-25" dirty="0">
                <a:solidFill>
                  <a:srgbClr val="FFFFFF"/>
                </a:solidFill>
                <a:latin typeface="Trebuchet MS"/>
                <a:cs typeface="Trebuchet MS"/>
              </a:rPr>
              <a:t>06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CDA96-34D3-9F67-6994-524ADD06FEED}"/>
              </a:ext>
            </a:extLst>
          </p:cNvPr>
          <p:cNvSpPr txBox="1"/>
          <p:nvPr/>
        </p:nvSpPr>
        <p:spPr>
          <a:xfrm>
            <a:off x="457200" y="1876425"/>
            <a:ext cx="5226139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Средняя скорость перемещения хвата - 2.5 м/с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Количество степеней свободы - 4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Скорость целевой выборки- 1200–1300 предметов/час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Максимальная ширина сортируемого предмета - до 110 мм (на текущем хвате)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Потребление электроэнергии - до 6 кВт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Вес робота с опорами без шкафа управления ~ 500 кг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Степень защиты - IP40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Диапазон рабочих температур - от 0 до 40 °</a:t>
            </a:r>
            <a:r>
              <a:rPr lang="ru-RU" sz="1400" b="1" dirty="0" err="1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C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Относительная влажность воздуха 0.90%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Рабочая область: 200х1800х400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Диапазон скорости конвейерной ленты от 0.3 до 2 м/сек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Общие габариты робота без учета шкафа управления и компрессора) - 1040х3200х2600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Прогнозируемые срок службы - до 10 000 часов;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Межсервисный интервал: не менее 200 часов или 2 млн отсортированных предметов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Повторяемость: не хуже ∓1 мм</a:t>
            </a:r>
          </a:p>
        </p:txBody>
      </p:sp>
    </p:spTree>
    <p:extLst>
      <p:ext uri="{BB962C8B-B14F-4D97-AF65-F5344CB8AC3E}">
        <p14:creationId xmlns:p14="http://schemas.microsoft.com/office/powerpoint/2010/main" val="55808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0" y="7287348"/>
            <a:ext cx="10692130" cy="273050"/>
            <a:chOff x="0" y="7287348"/>
            <a:chExt cx="10692130" cy="273050"/>
          </a:xfrm>
        </p:grpSpPr>
        <p:sp>
          <p:nvSpPr>
            <p:cNvPr id="5" name="object 5"/>
            <p:cNvSpPr/>
            <p:nvPr/>
          </p:nvSpPr>
          <p:spPr>
            <a:xfrm>
              <a:off x="0" y="7287348"/>
              <a:ext cx="10692130" cy="273050"/>
            </a:xfrm>
            <a:custGeom>
              <a:avLst/>
              <a:gdLst/>
              <a:ahLst/>
              <a:cxnLst/>
              <a:rect l="l" t="t" r="r" b="b"/>
              <a:pathLst>
                <a:path w="10692130" h="273050">
                  <a:moveTo>
                    <a:pt x="9810001" y="0"/>
                  </a:moveTo>
                  <a:lnTo>
                    <a:pt x="0" y="0"/>
                  </a:lnTo>
                  <a:lnTo>
                    <a:pt x="0" y="272656"/>
                  </a:lnTo>
                  <a:lnTo>
                    <a:pt x="9810001" y="272656"/>
                  </a:lnTo>
                  <a:lnTo>
                    <a:pt x="9810001" y="0"/>
                  </a:lnTo>
                  <a:close/>
                </a:path>
                <a:path w="10692130" h="273050">
                  <a:moveTo>
                    <a:pt x="10692003" y="0"/>
                  </a:moveTo>
                  <a:lnTo>
                    <a:pt x="10234803" y="0"/>
                  </a:lnTo>
                  <a:lnTo>
                    <a:pt x="10234803" y="272656"/>
                  </a:lnTo>
                  <a:lnTo>
                    <a:pt x="10692003" y="272656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61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10000" y="7287348"/>
              <a:ext cx="424815" cy="273050"/>
            </a:xfrm>
            <a:custGeom>
              <a:avLst/>
              <a:gdLst/>
              <a:ahLst/>
              <a:cxnLst/>
              <a:rect l="l" t="t" r="r" b="b"/>
              <a:pathLst>
                <a:path w="424815" h="273050">
                  <a:moveTo>
                    <a:pt x="424802" y="0"/>
                  </a:moveTo>
                  <a:lnTo>
                    <a:pt x="0" y="0"/>
                  </a:lnTo>
                  <a:lnTo>
                    <a:pt x="0" y="272656"/>
                  </a:lnTo>
                  <a:lnTo>
                    <a:pt x="424802" y="272656"/>
                  </a:lnTo>
                  <a:lnTo>
                    <a:pt x="424802" y="0"/>
                  </a:lnTo>
                  <a:close/>
                </a:path>
              </a:pathLst>
            </a:custGeom>
            <a:solidFill>
              <a:srgbClr val="DA1A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245" dirty="0"/>
              <a:t>ВНЕДРЕНИЕ</a:t>
            </a:r>
            <a:endParaRPr spc="204" dirty="0"/>
          </a:p>
        </p:txBody>
      </p:sp>
      <p:sp>
        <p:nvSpPr>
          <p:cNvPr id="8" name="object 8"/>
          <p:cNvSpPr/>
          <p:nvPr/>
        </p:nvSpPr>
        <p:spPr>
          <a:xfrm>
            <a:off x="457200" y="457206"/>
            <a:ext cx="9777730" cy="0"/>
          </a:xfrm>
          <a:custGeom>
            <a:avLst/>
            <a:gdLst/>
            <a:ahLst/>
            <a:cxnLst/>
            <a:rect l="l" t="t" r="r" b="b"/>
            <a:pathLst>
              <a:path w="9777730">
                <a:moveTo>
                  <a:pt x="0" y="0"/>
                </a:moveTo>
                <a:lnTo>
                  <a:pt x="9777603" y="0"/>
                </a:lnTo>
              </a:path>
            </a:pathLst>
          </a:custGeom>
          <a:ln w="12700">
            <a:solidFill>
              <a:srgbClr val="061B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18767" y="7318836"/>
            <a:ext cx="207645" cy="2026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z="1300" b="1" spc="-25" dirty="0">
                <a:solidFill>
                  <a:srgbClr val="FFFFFF"/>
                </a:solidFill>
                <a:latin typeface="Trebuchet MS"/>
                <a:cs typeface="Trebuchet MS"/>
              </a:rPr>
              <a:t>07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D3829-8054-0E90-7636-9609F3B550AC}"/>
              </a:ext>
            </a:extLst>
          </p:cNvPr>
          <p:cNvSpPr txBox="1"/>
          <p:nvPr/>
        </p:nvSpPr>
        <p:spPr>
          <a:xfrm>
            <a:off x="444499" y="1419225"/>
            <a:ext cx="581660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Робот-сортировщик внедрен н</a:t>
            </a:r>
            <a:r>
              <a:rPr lang="ru-RU" sz="140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703020202090204" pitchFamily="34" charset="0"/>
              </a:rPr>
              <a:t>а сортировочной линии.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ПАК</a:t>
            </a:r>
            <a:r>
              <a:rPr lang="ru-RU" sz="140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703020202090204" pitchFamily="34" charset="0"/>
              </a:rPr>
              <a:t> в режиме реального времени анализирует поток отходов на конвейере, классифицирует объекты по типу и сортирует по заданным параметрам. По запросу Заказчика робот автоматически отбирает алюминиевые банки: портальная конструкция точно позиционируется над объектом, маятниковый захват извлекает его из потока и перекладывает в отдельную зону сбора для дальнейшей переработки.</a:t>
            </a:r>
          </a:p>
          <a:p>
            <a:pPr algn="l"/>
            <a:endParaRPr lang="ru-RU" sz="1400" b="1" i="0" u="none" strike="noStrike" dirty="0">
              <a:solidFill>
                <a:schemeClr val="bg1">
                  <a:lumMod val="50000"/>
                </a:schemeClr>
              </a:solidFill>
              <a:effectLst/>
              <a:latin typeface="Trebuchet MS" panose="020B0703020202090204" pitchFamily="34" charset="0"/>
            </a:endParaRPr>
          </a:p>
          <a:p>
            <a:pPr algn="l"/>
            <a:r>
              <a:rPr lang="ru-RU" sz="140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703020202090204" pitchFamily="34" charset="0"/>
              </a:rPr>
              <a:t>Робот работает совместно с персоналом в одной производственной зоне и встроен в действующий технологический процесс без остановки линии. В дальнейшем планируется расширение сценариев сортировки — добавление отбора упаковки тетрапак и алюминиевых аэрозольных баллонов. </a:t>
            </a:r>
          </a:p>
          <a:p>
            <a:pPr algn="l"/>
            <a:endParaRPr lang="ru-RU" sz="1400" b="1" dirty="0">
              <a:solidFill>
                <a:schemeClr val="bg1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algn="l"/>
            <a:r>
              <a:rPr lang="ru-RU" sz="140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703020202090204" pitchFamily="34" charset="0"/>
              </a:rPr>
              <a:t>Внедрение решения позволяет: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703020202090204" pitchFamily="34" charset="0"/>
              </a:rPr>
              <a:t>повысить качество извлечения ценных фракций,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703020202090204" pitchFamily="34" charset="0"/>
              </a:rPr>
              <a:t>снизить нагрузку на ручной труд,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703020202090204" pitchFamily="34" charset="0"/>
              </a:rPr>
              <a:t>уменьшить объём отходов, направляемых на захоронение.</a:t>
            </a:r>
          </a:p>
          <a:p>
            <a:endParaRPr lang="ru-RU" sz="1400" b="1" dirty="0">
              <a:solidFill>
                <a:schemeClr val="bg1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pic>
        <p:nvPicPr>
          <p:cNvPr id="11" name="Рисунок 10" descr="Изображение выглядит как в помещении, одежда, человек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E10470E8-6001-7302-9876-3AD69CC62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38" y="1532036"/>
            <a:ext cx="3293269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9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0" y="7287348"/>
            <a:ext cx="10692130" cy="273050"/>
            <a:chOff x="0" y="7287348"/>
            <a:chExt cx="10692130" cy="273050"/>
          </a:xfrm>
        </p:grpSpPr>
        <p:sp>
          <p:nvSpPr>
            <p:cNvPr id="5" name="object 5"/>
            <p:cNvSpPr/>
            <p:nvPr/>
          </p:nvSpPr>
          <p:spPr>
            <a:xfrm>
              <a:off x="0" y="7287348"/>
              <a:ext cx="10692130" cy="273050"/>
            </a:xfrm>
            <a:custGeom>
              <a:avLst/>
              <a:gdLst/>
              <a:ahLst/>
              <a:cxnLst/>
              <a:rect l="l" t="t" r="r" b="b"/>
              <a:pathLst>
                <a:path w="10692130" h="273050">
                  <a:moveTo>
                    <a:pt x="9810001" y="0"/>
                  </a:moveTo>
                  <a:lnTo>
                    <a:pt x="0" y="0"/>
                  </a:lnTo>
                  <a:lnTo>
                    <a:pt x="0" y="272656"/>
                  </a:lnTo>
                  <a:lnTo>
                    <a:pt x="9810001" y="272656"/>
                  </a:lnTo>
                  <a:lnTo>
                    <a:pt x="9810001" y="0"/>
                  </a:lnTo>
                  <a:close/>
                </a:path>
                <a:path w="10692130" h="273050">
                  <a:moveTo>
                    <a:pt x="10692003" y="0"/>
                  </a:moveTo>
                  <a:lnTo>
                    <a:pt x="10234803" y="0"/>
                  </a:lnTo>
                  <a:lnTo>
                    <a:pt x="10234803" y="272656"/>
                  </a:lnTo>
                  <a:lnTo>
                    <a:pt x="10692003" y="272656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61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10000" y="7287348"/>
              <a:ext cx="424815" cy="273050"/>
            </a:xfrm>
            <a:custGeom>
              <a:avLst/>
              <a:gdLst/>
              <a:ahLst/>
              <a:cxnLst/>
              <a:rect l="l" t="t" r="r" b="b"/>
              <a:pathLst>
                <a:path w="424815" h="273050">
                  <a:moveTo>
                    <a:pt x="424802" y="0"/>
                  </a:moveTo>
                  <a:lnTo>
                    <a:pt x="0" y="0"/>
                  </a:lnTo>
                  <a:lnTo>
                    <a:pt x="0" y="272656"/>
                  </a:lnTo>
                  <a:lnTo>
                    <a:pt x="424802" y="272656"/>
                  </a:lnTo>
                  <a:lnTo>
                    <a:pt x="424802" y="0"/>
                  </a:lnTo>
                  <a:close/>
                </a:path>
              </a:pathLst>
            </a:custGeom>
            <a:solidFill>
              <a:srgbClr val="DA1A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245" dirty="0"/>
              <a:t>ВНЕДРЕНИЕ</a:t>
            </a:r>
            <a:endParaRPr spc="204" dirty="0"/>
          </a:p>
        </p:txBody>
      </p:sp>
      <p:sp>
        <p:nvSpPr>
          <p:cNvPr id="8" name="object 8"/>
          <p:cNvSpPr/>
          <p:nvPr/>
        </p:nvSpPr>
        <p:spPr>
          <a:xfrm>
            <a:off x="457200" y="457206"/>
            <a:ext cx="9777730" cy="0"/>
          </a:xfrm>
          <a:custGeom>
            <a:avLst/>
            <a:gdLst/>
            <a:ahLst/>
            <a:cxnLst/>
            <a:rect l="l" t="t" r="r" b="b"/>
            <a:pathLst>
              <a:path w="9777730">
                <a:moveTo>
                  <a:pt x="0" y="0"/>
                </a:moveTo>
                <a:lnTo>
                  <a:pt x="9777603" y="0"/>
                </a:lnTo>
              </a:path>
            </a:pathLst>
          </a:custGeom>
          <a:ln w="12700">
            <a:solidFill>
              <a:srgbClr val="061B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18767" y="7318836"/>
            <a:ext cx="207645" cy="2026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z="1300" b="1" spc="-25" dirty="0">
                <a:solidFill>
                  <a:srgbClr val="FFFFFF"/>
                </a:solidFill>
                <a:latin typeface="Trebuchet MS"/>
                <a:cs typeface="Trebuchet MS"/>
              </a:rPr>
              <a:t>08</a:t>
            </a:r>
          </a:p>
        </p:txBody>
      </p:sp>
      <p:pic>
        <p:nvPicPr>
          <p:cNvPr id="3" name="Рисунок 2" descr="Изображение выглядит как пластик, мусор&#10;&#10;Автоматически созданное описание">
            <a:extLst>
              <a:ext uri="{FF2B5EF4-FFF2-40B4-BE49-F238E27FC236}">
                <a16:creationId xmlns:a16="http://schemas.microsoft.com/office/drawing/2014/main" id="{671BBEEA-0C2D-437B-8F3B-02518273C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721146"/>
            <a:ext cx="3078364" cy="43829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 помещении, стальной, строительство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FCB2C321-16B6-7A47-F2E4-6630A0AF1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44" y="1721146"/>
            <a:ext cx="5843868" cy="43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7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СРАВНЕНИЕ</a:t>
            </a:r>
            <a:r>
              <a:rPr spc="-385" dirty="0"/>
              <a:t> </a:t>
            </a:r>
            <a:r>
              <a:rPr dirty="0"/>
              <a:t>С</a:t>
            </a:r>
            <a:r>
              <a:rPr spc="-380" dirty="0"/>
              <a:t> </a:t>
            </a:r>
            <a:r>
              <a:rPr spc="229" dirty="0"/>
              <a:t>ПРЯМЫМИ</a:t>
            </a:r>
            <a:r>
              <a:rPr spc="-380" dirty="0"/>
              <a:t> </a:t>
            </a:r>
            <a:r>
              <a:rPr spc="95" dirty="0"/>
              <a:t>КОНКУРЕНТАМИ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6"/>
            <a:ext cx="9777730" cy="0"/>
          </a:xfrm>
          <a:custGeom>
            <a:avLst/>
            <a:gdLst/>
            <a:ahLst/>
            <a:cxnLst/>
            <a:rect l="l" t="t" r="r" b="b"/>
            <a:pathLst>
              <a:path w="9777730">
                <a:moveTo>
                  <a:pt x="0" y="0"/>
                </a:moveTo>
                <a:lnTo>
                  <a:pt x="9777603" y="0"/>
                </a:lnTo>
              </a:path>
            </a:pathLst>
          </a:custGeom>
          <a:ln w="12700">
            <a:solidFill>
              <a:srgbClr val="061B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920776" y="7318836"/>
            <a:ext cx="227329" cy="602729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20"/>
              </a:spcBef>
            </a:pPr>
            <a:r>
              <a:rPr lang="ru-RU" spc="-25" dirty="0"/>
              <a:t>09</a:t>
            </a:r>
          </a:p>
          <a:p>
            <a:pPr marL="26670">
              <a:lnSpc>
                <a:spcPct val="100000"/>
              </a:lnSpc>
              <a:spcBef>
                <a:spcPts val="20"/>
              </a:spcBef>
            </a:pPr>
            <a:endParaRPr lang="ru-RU" spc="-25" dirty="0"/>
          </a:p>
          <a:p>
            <a:pPr marL="26670">
              <a:lnSpc>
                <a:spcPct val="100000"/>
              </a:lnSpc>
              <a:spcBef>
                <a:spcPts val="20"/>
              </a:spcBef>
            </a:pPr>
            <a:endParaRPr spc="-25"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7200" y="1404005"/>
          <a:ext cx="9725022" cy="509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8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6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Параметры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57150">
                      <a:solidFill>
                        <a:srgbClr val="5B6770"/>
                      </a:solidFill>
                      <a:prstDash val="solid"/>
                    </a:lnT>
                    <a:lnB w="571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384" algn="ctr">
                        <a:lnSpc>
                          <a:spcPct val="100000"/>
                        </a:lnSpc>
                      </a:pPr>
                      <a:r>
                        <a:rPr sz="1400" b="1" spc="-4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L-</a:t>
                      </a:r>
                      <a:r>
                        <a:rPr sz="1400" b="1" spc="-2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LABS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57150">
                      <a:solidFill>
                        <a:srgbClr val="5B6770"/>
                      </a:solidFill>
                      <a:prstDash val="solid"/>
                    </a:lnT>
                    <a:lnB w="57150">
                      <a:solidFill>
                        <a:srgbClr val="5B6770"/>
                      </a:solidFill>
                      <a:prstDash val="soli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NEVLABS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57150">
                      <a:solidFill>
                        <a:srgbClr val="5B6770"/>
                      </a:solidFill>
                      <a:prstDash val="solid"/>
                    </a:lnT>
                    <a:lnB w="571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 marR="144145" indent="-13335">
                        <a:lnSpc>
                          <a:spcPts val="1600"/>
                        </a:lnSpc>
                        <a:spcBef>
                          <a:spcPts val="955"/>
                        </a:spcBef>
                      </a:pPr>
                      <a:r>
                        <a:rPr sz="1400" b="1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ZENROBOTICS </a:t>
                      </a:r>
                      <a:r>
                        <a:rPr sz="1400" b="1" spc="-3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(FAST</a:t>
                      </a:r>
                      <a:r>
                        <a:rPr sz="1400" b="1" spc="-12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PICKER)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21285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57150">
                      <a:solidFill>
                        <a:srgbClr val="5B6770"/>
                      </a:solidFill>
                      <a:prstDash val="solid"/>
                    </a:lnT>
                    <a:lnB w="571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0" marR="278130" indent="635">
                        <a:lnSpc>
                          <a:spcPts val="1600"/>
                        </a:lnSpc>
                        <a:spcBef>
                          <a:spcPts val="955"/>
                        </a:spcBef>
                      </a:pPr>
                      <a:r>
                        <a:rPr sz="1400" b="1" spc="6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MACHINEX </a:t>
                      </a:r>
                      <a:r>
                        <a:rPr sz="1400" b="1" spc="5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(SAMURAI)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21285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57150">
                      <a:solidFill>
                        <a:srgbClr val="5B6770"/>
                      </a:solidFill>
                      <a:prstDash val="solid"/>
                    </a:lnT>
                    <a:lnB w="571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0220" marR="423545" indent="-59055">
                        <a:lnSpc>
                          <a:spcPts val="1600"/>
                        </a:lnSpc>
                        <a:spcBef>
                          <a:spcPts val="955"/>
                        </a:spcBef>
                      </a:pPr>
                      <a:r>
                        <a:rPr sz="1400" b="1" spc="9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MAX-</a:t>
                      </a:r>
                      <a:r>
                        <a:rPr sz="1400" b="1" spc="4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AI </a:t>
                      </a:r>
                      <a:r>
                        <a:rPr sz="1400" b="1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(FLEX)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21285" marB="0">
                    <a:lnL w="63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57150">
                      <a:solidFill>
                        <a:srgbClr val="5B6770"/>
                      </a:solidFill>
                      <a:prstDash val="solid"/>
                    </a:lnT>
                    <a:lnB w="57150">
                      <a:solidFill>
                        <a:srgbClr val="5B67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143510" marR="177800">
                        <a:lnSpc>
                          <a:spcPts val="1600"/>
                        </a:lnSpc>
                        <a:spcBef>
                          <a:spcPts val="955"/>
                        </a:spcBef>
                      </a:pPr>
                      <a:r>
                        <a:rPr sz="1400" b="1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Максимальная </a:t>
                      </a:r>
                      <a:r>
                        <a:rPr sz="1400" b="1" spc="-7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скорость</a:t>
                      </a:r>
                      <a:r>
                        <a:rPr sz="1400" b="1" spc="-14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манипуляции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21285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571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7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1,5</a:t>
                      </a:r>
                      <a:r>
                        <a:rPr sz="1400" spc="-1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ед./сек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571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6830" algn="ctr">
                        <a:lnSpc>
                          <a:spcPct val="100000"/>
                        </a:lnSpc>
                      </a:pPr>
                      <a:r>
                        <a:rPr sz="1400" spc="-10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1,3</a:t>
                      </a:r>
                      <a:r>
                        <a:rPr sz="1400" spc="-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ед./сек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571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6830" algn="ctr">
                        <a:lnSpc>
                          <a:spcPct val="100000"/>
                        </a:lnSpc>
                      </a:pPr>
                      <a:r>
                        <a:rPr sz="1400" spc="-16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1,3</a:t>
                      </a:r>
                      <a:r>
                        <a:rPr sz="1400" spc="-114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ед./сек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571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6830" algn="ctr">
                        <a:lnSpc>
                          <a:spcPct val="100000"/>
                        </a:lnSpc>
                      </a:pPr>
                      <a:r>
                        <a:rPr sz="1400" spc="-14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1,2</a:t>
                      </a:r>
                      <a:r>
                        <a:rPr sz="1400" spc="-12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ед./сек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571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6830"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0,6</a:t>
                      </a:r>
                      <a:r>
                        <a:rPr sz="1400" spc="-114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ед./сек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63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571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143510" marR="631825">
                        <a:lnSpc>
                          <a:spcPts val="1600"/>
                        </a:lnSpc>
                        <a:spcBef>
                          <a:spcPts val="955"/>
                        </a:spcBef>
                      </a:pPr>
                      <a:r>
                        <a:rPr sz="1400" b="1" spc="-3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Распознаваемые </a:t>
                      </a:r>
                      <a:r>
                        <a:rPr sz="1400" b="1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фракции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21285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4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Все</a:t>
                      </a:r>
                      <a:r>
                        <a:rPr sz="1400" spc="-114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фракции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4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Все</a:t>
                      </a:r>
                      <a:r>
                        <a:rPr sz="1400" spc="-114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фракции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4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Все</a:t>
                      </a:r>
                      <a:r>
                        <a:rPr sz="1400" spc="-114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фракции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5–8</a:t>
                      </a:r>
                      <a:r>
                        <a:rPr sz="1400" spc="-2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фракций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400" spc="-10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63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144145" marR="915669">
                        <a:lnSpc>
                          <a:spcPts val="1600"/>
                        </a:lnSpc>
                        <a:spcBef>
                          <a:spcPts val="960"/>
                        </a:spcBef>
                      </a:pPr>
                      <a:r>
                        <a:rPr sz="1400" b="1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Точность </a:t>
                      </a:r>
                      <a:r>
                        <a:rPr sz="1400" b="1" spc="-3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определения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21920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1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80%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9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70%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9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70%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5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95%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9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70%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144145" marR="485140">
                        <a:lnSpc>
                          <a:spcPts val="1600"/>
                        </a:lnSpc>
                        <a:spcBef>
                          <a:spcPts val="960"/>
                        </a:spcBef>
                      </a:pPr>
                      <a:r>
                        <a:rPr sz="1400" b="1" spc="-5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Грузоподъёмность </a:t>
                      </a:r>
                      <a:r>
                        <a:rPr sz="1400" b="1" spc="-5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(макс.</a:t>
                      </a:r>
                      <a:r>
                        <a:rPr sz="1400" b="1" spc="-114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вес)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21920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400" spc="-12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400" spc="-13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1400" spc="-12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кг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400" spc="-114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3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400" spc="-114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кг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400" spc="-1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3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1,25</a:t>
                      </a:r>
                      <a:r>
                        <a:rPr sz="1400" spc="-10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кг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400" spc="-1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6,8</a:t>
                      </a:r>
                      <a:r>
                        <a:rPr sz="1400" spc="-1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кг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143510" marR="736600">
                        <a:lnSpc>
                          <a:spcPts val="1600"/>
                        </a:lnSpc>
                        <a:spcBef>
                          <a:spcPts val="960"/>
                        </a:spcBef>
                      </a:pPr>
                      <a:r>
                        <a:rPr sz="1400" b="1" spc="-3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Представление </a:t>
                      </a:r>
                      <a:r>
                        <a:rPr sz="1400" b="1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результатов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21920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 marR="141605" indent="104139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6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Excel</a:t>
                      </a:r>
                      <a:r>
                        <a:rPr sz="1400" spc="-10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отчёт</a:t>
                      </a:r>
                      <a:r>
                        <a:rPr sz="1400" spc="-8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+ </a:t>
                      </a:r>
                      <a:r>
                        <a:rPr sz="1400" spc="-3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Веб</a:t>
                      </a:r>
                      <a:r>
                        <a:rPr sz="1400" spc="-114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интерфейс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1600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258445" indent="17018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Онлайн мониторинг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0" marR="258445" indent="17018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Онлайн мониторинг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0" marR="258445" indent="18859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Онлайн мониторинг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0" marR="258445" indent="17018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Онлайн мониторинг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sz="1400" b="1" spc="-3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Доступность</a:t>
                      </a:r>
                      <a:r>
                        <a:rPr sz="1400" b="1" spc="-1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400" b="1" spc="-11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РФ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19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19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19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6350">
                      <a:solidFill>
                        <a:srgbClr val="5B67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144145" marR="1097280">
                        <a:lnSpc>
                          <a:spcPts val="1600"/>
                        </a:lnSpc>
                        <a:spcBef>
                          <a:spcPts val="960"/>
                        </a:spcBef>
                      </a:pPr>
                      <a:r>
                        <a:rPr sz="1400" b="1" spc="-4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Стоимость, </a:t>
                      </a:r>
                      <a:r>
                        <a:rPr sz="1400" b="1" spc="-4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млн.</a:t>
                      </a:r>
                      <a:r>
                        <a:rPr sz="1400" b="1" spc="-13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руб.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21920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571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571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57150">
                      <a:solidFill>
                        <a:srgbClr val="5B6770"/>
                      </a:solidFill>
                      <a:prstDash val="soli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8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~</a:t>
                      </a:r>
                      <a:r>
                        <a:rPr sz="1400" spc="-13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571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8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~</a:t>
                      </a:r>
                      <a:r>
                        <a:rPr sz="1400" spc="-13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60</a:t>
                      </a:r>
                      <a:r>
                        <a:rPr sz="1400" spc="-13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4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400" spc="-12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70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571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8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~</a:t>
                      </a:r>
                      <a:r>
                        <a:rPr sz="1400" spc="-13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30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63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57150">
                      <a:solidFill>
                        <a:srgbClr val="5B67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30" dirty="0">
                          <a:solidFill>
                            <a:srgbClr val="5B6770"/>
                          </a:solidFill>
                          <a:latin typeface="Trebuchet MS"/>
                          <a:cs typeface="Trebuchet MS"/>
                        </a:rPr>
                        <a:t>~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5B6770"/>
                      </a:solidFill>
                      <a:prstDash val="solid"/>
                    </a:lnL>
                    <a:lnR w="57150">
                      <a:solidFill>
                        <a:srgbClr val="5B6770"/>
                      </a:solidFill>
                      <a:prstDash val="solid"/>
                    </a:lnR>
                    <a:lnT w="6350">
                      <a:solidFill>
                        <a:srgbClr val="5B6770"/>
                      </a:solidFill>
                      <a:prstDash val="solid"/>
                    </a:lnT>
                    <a:lnB w="57150">
                      <a:solidFill>
                        <a:srgbClr val="5B67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A1A3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1013</Words>
  <Application>Microsoft Office PowerPoint</Application>
  <PresentationFormat>Произвольный</PresentationFormat>
  <Paragraphs>239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Times New Roman</vt:lpstr>
      <vt:lpstr>Trebuchet MS</vt:lpstr>
      <vt:lpstr>Office Theme</vt:lpstr>
      <vt:lpstr>L-LABS</vt:lpstr>
      <vt:lpstr>О КОМПАНИИ</vt:lpstr>
      <vt:lpstr>ОПИСАНИЕ ПРОДУКТА</vt:lpstr>
      <vt:lpstr>ПРОБЛЕМА И ЦЕЛЕВАЯ АУДИТОРИЯ</vt:lpstr>
      <vt:lpstr>РЕШЕНИЕ И ПАРТНЕРЫ</vt:lpstr>
      <vt:lpstr>ТЕХНИЧЕСКИЕ ХАРАКТРИСТИКИ</vt:lpstr>
      <vt:lpstr>ВНЕДРЕНИЕ</vt:lpstr>
      <vt:lpstr>ВНЕДРЕНИЕ</vt:lpstr>
      <vt:lpstr>СРАВНЕНИЕ С ПРЯМЫМИ КОНКУРЕНТАМИ</vt:lpstr>
      <vt:lpstr>СРАВНЕНИЕ С КОСВЕННЫМИ КОНКУРЕНТАМИ</vt:lpstr>
      <vt:lpstr>ПРЕИМУЩЕСТВА L-LABS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L-LABS</dc:title>
  <dc:creator>Абдалов Иса Гасангусейнович</dc:creator>
  <cp:lastModifiedBy>Абдалов Иса Гасангусейнович</cp:lastModifiedBy>
  <cp:revision>3</cp:revision>
  <dcterms:created xsi:type="dcterms:W3CDTF">2026-01-12T11:29:32Z</dcterms:created>
  <dcterms:modified xsi:type="dcterms:W3CDTF">2026-03-12T12:09:26Z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2026-01-12T00:00:00Z</vt:filetime>
  </property>
  <property fmtid="{D5CDD505-2E9C-101B-9397-08002B2CF9AE}" pid="3" name="LastSaved">
    <vt:filetime>2026-01-12T00:00:00Z</vt:filetime>
  </property>
  <property fmtid="{D5CDD505-2E9C-101B-9397-08002B2CF9AE}" pid="4" name="Producer">
    <vt:lpwstr>iLovePDF</vt:lpwstr>
  </property>
</Properties>
</file>