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1324" r:id="rId2"/>
    <p:sldId id="1314" r:id="rId3"/>
    <p:sldId id="1329" r:id="rId4"/>
    <p:sldId id="1309" r:id="rId5"/>
    <p:sldId id="1311" r:id="rId6"/>
    <p:sldId id="1317" r:id="rId7"/>
    <p:sldId id="1312" r:id="rId8"/>
    <p:sldId id="1313" r:id="rId9"/>
    <p:sldId id="1299" r:id="rId10"/>
    <p:sldId id="1331" r:id="rId11"/>
    <p:sldId id="1332" r:id="rId12"/>
    <p:sldId id="1333" r:id="rId13"/>
    <p:sldId id="1330" r:id="rId14"/>
    <p:sldId id="1328" r:id="rId15"/>
    <p:sldId id="1337" r:id="rId16"/>
    <p:sldId id="1334" r:id="rId17"/>
    <p:sldId id="1335" r:id="rId18"/>
    <p:sldId id="1336" r:id="rId19"/>
    <p:sldId id="1338" r:id="rId20"/>
    <p:sldId id="1339" r:id="rId21"/>
    <p:sldId id="1320" r:id="rId22"/>
    <p:sldId id="1001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96E"/>
    <a:srgbClr val="800000"/>
    <a:srgbClr val="006600"/>
    <a:srgbClr val="66CCFF"/>
    <a:srgbClr val="BFB827"/>
    <a:srgbClr val="CCFFCC"/>
    <a:srgbClr val="CCECFF"/>
    <a:srgbClr val="66FFFF"/>
    <a:srgbClr val="0C162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85"/>
    <p:restoredTop sz="92906" autoAdjust="0"/>
  </p:normalViewPr>
  <p:slideViewPr>
    <p:cSldViewPr>
      <p:cViewPr>
        <p:scale>
          <a:sx n="140" d="100"/>
          <a:sy n="140" d="100"/>
        </p:scale>
        <p:origin x="-72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96182D25-D124-403D-B734-B8ACE23E25B2}" type="datetimeFigureOut">
              <a:rPr lang="ru-RU" smtClean="0"/>
              <a:pPr/>
              <a:t>04.06.2025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E8C18557-C6AC-4B00-B545-86B0AFB01A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223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18557-C6AC-4B00-B545-86B0AFB01A6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9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EBFE-DCBD-4BEF-88B5-8398FC3A31D4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5916"/>
            <a:ext cx="7772400" cy="1102519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EBFE-DCBD-4BEF-88B5-8398FC3A31D4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EBFE-DCBD-4BEF-88B5-8398FC3A31D4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EBFE-DCBD-4BEF-88B5-8398FC3A31D4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7924800" cy="3086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721894"/>
            <a:ext cx="7885113" cy="1021556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596754"/>
            <a:ext cx="7885113" cy="1125140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EBFE-DCBD-4BEF-88B5-8398FC3A31D4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3733800" cy="30861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200150"/>
            <a:ext cx="3733800" cy="30861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EBFE-DCBD-4BEF-88B5-8398FC3A31D4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0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00150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EBFE-DCBD-4BEF-88B5-8398FC3A31D4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EBFE-DCBD-4BEF-88B5-8398FC3A31D4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EBFE-DCBD-4BEF-88B5-8398FC3A31D4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085850"/>
            <a:ext cx="46482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1910919"/>
            <a:ext cx="2971800" cy="23753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EBFE-DCBD-4BEF-88B5-8398FC3A31D4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085850"/>
            <a:ext cx="3419856" cy="260604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910918"/>
            <a:ext cx="2971800" cy="18038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EBFE-DCBD-4BEF-88B5-8398FC3A31D4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1"/>
            <a:ext cx="79248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4767263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fld id="{F151EBFE-DCBD-4BEF-88B5-8398FC3A31D4}" type="datetimeFigureOut">
              <a:rPr lang="ru-RU" smtClean="0"/>
              <a:pPr/>
              <a:t>04.06.2025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4767263"/>
            <a:ext cx="990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fld id="{655145DF-BFFB-49C7-97E0-87DDD8DAFB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Trebuchet MS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integral.ru/index.php/25.10.2011_-_%D0%BF%D0%B8%D1%81%D1%8C%D0%BC%D0%BE_%D0%9D%D0%98%D0%98_%D0%90%D1%82%D0%BC%D0%BE%D1%81%D1%84%D0%B5%D1%80%D0%B0_%E2%84%961-2157/11-0-1_%22%D0%9E%D0%B1_%D1%83%D1%87%D0%B5%D1%82%D0%B5_%D0%BF%D1%80%D0%BE%D0%B4%D0%BE%D0%BB%D0%B6%D0%B8%D1%82%D0%B5%D0%BB%D1%8C%D0%BD%D0%BE%D1%81%D1%82%D0%B8_%D0%BE%D0%BF%D0%B5%D1%80%D0%B0%D1%86%D0%B8%D0%B9_%D0%BF%D0%BE_%D0%BF%D0%B5%D1%80%D0%B5%D1%81%D1%8B%D0%BF%D0%BA%D0%B5_%D1%81%D1%8B%D0%BF%D1%83%D1%87%D0%B8%D1%85_%D0%BC%D0%B0%D1%82%D0%B5%D1%80%D0%B8%D0%B0%D0%BB%D0%BE%D0%B2%2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ntegral.ru/shop/cargo/218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000510"/>
            <a:ext cx="7744904" cy="47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Евгений Рябов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ct val="80000"/>
              </a:lnSpc>
              <a:spcBef>
                <a:spcPct val="20000"/>
              </a:spcBef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технический директор «Компании „Интеграл“»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3968" y="411510"/>
            <a:ext cx="1202787" cy="31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37487" y="2456334"/>
            <a:ext cx="8208912" cy="6914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Универсальный веб-сервис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для экологов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6105" y="1695925"/>
            <a:ext cx="6698513" cy="51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465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9582"/>
            <a:ext cx="427406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72" y="195486"/>
            <a:ext cx="7929618" cy="5760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32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Расчет платы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61361" y="1138555"/>
            <a:ext cx="36541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Учтены положения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Постановления Правительства РФ № 638 от 23 мая 2024 </a:t>
            </a:r>
            <a:r>
              <a:rPr lang="ru-RU" dirty="0" smtClean="0"/>
              <a:t>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Постановления Правительства РФ № 1290 от 24 сентября 2024 </a:t>
            </a:r>
            <a:r>
              <a:rPr lang="ru-RU" dirty="0" smtClean="0"/>
              <a:t>года.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862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Приказ Министерства природных ресурсов и экологии Российской Федерации от 15.03.2024 № 173 «Об утверждении формы отчета об организации и о результатах осуществления производственного экологического контроля»</a:t>
            </a:r>
          </a:p>
          <a:p>
            <a:endParaRPr lang="ru-RU" dirty="0" smtClean="0"/>
          </a:p>
          <a:p>
            <a:r>
              <a:rPr lang="ru-RU" dirty="0"/>
              <a:t>Приказ Министерства природных ресурсов и экологии Российской Федерации от 13.12.2023 № 825 </a:t>
            </a:r>
            <a:r>
              <a:rPr lang="ru-RU" dirty="0" smtClean="0"/>
              <a:t>«О </a:t>
            </a:r>
            <a:r>
              <a:rPr lang="ru-RU" dirty="0"/>
              <a:t>внесении изменений в Порядок учета в области обращения с отходами, утвержденный приказом Министерства природных ресурсов и экологии Российской Федерации от 8 декабря 2020 г. № </a:t>
            </a:r>
            <a:r>
              <a:rPr lang="ru-RU" dirty="0" smtClean="0"/>
              <a:t>1028»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339502"/>
            <a:ext cx="7929618" cy="5760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8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Переработка отчетов ПЭК и учета отходов на предприятии</a:t>
            </a:r>
            <a:endParaRPr lang="ru-RU" sz="2800" dirty="0">
              <a:solidFill>
                <a:srgbClr val="0070C0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endParaRPr lang="ru-RU" sz="3200" dirty="0">
              <a:solidFill>
                <a:srgbClr val="0070C0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37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Новая </a:t>
            </a:r>
            <a:r>
              <a:rPr lang="ru-RU" dirty="0"/>
              <a:t>форма </a:t>
            </a:r>
            <a:r>
              <a:rPr lang="ru-RU" b="1" dirty="0" smtClean="0"/>
              <a:t>4-ОС</a:t>
            </a:r>
            <a:r>
              <a:rPr lang="ru-RU" dirty="0" smtClean="0"/>
              <a:t> </a:t>
            </a:r>
          </a:p>
          <a:p>
            <a:pPr marL="361950" indent="0">
              <a:buNone/>
            </a:pPr>
            <a:r>
              <a:rPr lang="ru-RU" dirty="0" smtClean="0"/>
              <a:t>Приказ </a:t>
            </a:r>
            <a:r>
              <a:rPr lang="ru-RU" dirty="0"/>
              <a:t>№ 339 от </a:t>
            </a:r>
            <a:r>
              <a:rPr lang="ru-RU"/>
              <a:t>31.07.2024 </a:t>
            </a:r>
            <a:r>
              <a:rPr lang="ru-RU" smtClean="0"/>
              <a:t>«Об </a:t>
            </a:r>
            <a:r>
              <a:rPr lang="ru-RU" dirty="0"/>
              <a:t>утверждении форм федерального статистического наблюдения для организации федерального статистического наблюдения за сельским хозяйством и окружающей </a:t>
            </a:r>
            <a:r>
              <a:rPr lang="ru-RU"/>
              <a:t>природной </a:t>
            </a:r>
            <a:r>
              <a:rPr lang="ru-RU" smtClean="0"/>
              <a:t>средой»</a:t>
            </a:r>
            <a:endParaRPr lang="ru-RU" dirty="0" smtClean="0"/>
          </a:p>
          <a:p>
            <a:pPr marL="361950" indent="0">
              <a:buNone/>
            </a:pPr>
            <a:endParaRPr lang="ru-RU" dirty="0"/>
          </a:p>
          <a:p>
            <a:r>
              <a:rPr lang="ru-RU" dirty="0"/>
              <a:t>Новая форма </a:t>
            </a:r>
            <a:r>
              <a:rPr lang="ru-RU" b="1" dirty="0" smtClean="0"/>
              <a:t>2-ТП (</a:t>
            </a:r>
            <a:r>
              <a:rPr lang="ru-RU" b="1" dirty="0" err="1" smtClean="0"/>
              <a:t>водхоз</a:t>
            </a:r>
            <a:r>
              <a:rPr lang="ru-RU" b="1" dirty="0" smtClean="0"/>
              <a:t>) </a:t>
            </a:r>
          </a:p>
          <a:p>
            <a:pPr marL="361950" indent="0">
              <a:buNone/>
            </a:pPr>
            <a:r>
              <a:rPr lang="ru-RU" dirty="0" smtClean="0"/>
              <a:t>Приказ </a:t>
            </a:r>
            <a:r>
              <a:rPr lang="ru-RU" dirty="0"/>
              <a:t>Росстата от 02.10.2024 N 445 "Об утверждении формы федерального статистического наблюдения N 2-ТП (</a:t>
            </a:r>
            <a:r>
              <a:rPr lang="ru-RU" dirty="0" err="1"/>
              <a:t>водхоз</a:t>
            </a:r>
            <a:r>
              <a:rPr lang="ru-RU" dirty="0"/>
              <a:t>) «Сведения об использовании воды" и указаний по ее заполнению»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339502"/>
            <a:ext cx="7929618" cy="5760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8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Обновлены годовые формы </a:t>
            </a:r>
            <a:r>
              <a:rPr lang="ru-RU" sz="2800" dirty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статистической </a:t>
            </a:r>
            <a:r>
              <a:rPr lang="ru-RU" sz="28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отчетности</a:t>
            </a:r>
            <a:endParaRPr lang="ru-RU" sz="2800" dirty="0">
              <a:solidFill>
                <a:srgbClr val="0070C0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endParaRPr lang="ru-RU" sz="3200" dirty="0">
              <a:solidFill>
                <a:srgbClr val="0070C0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797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71472" y="195486"/>
            <a:ext cx="7929618" cy="5760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32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Упаковка и </a:t>
            </a:r>
            <a:r>
              <a:rPr lang="ru-RU" sz="3200" dirty="0" err="1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экосбор</a:t>
            </a:r>
            <a:endParaRPr lang="ru-RU" sz="3200" dirty="0" smtClean="0">
              <a:solidFill>
                <a:srgbClr val="0070C0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82595"/>
            <a:ext cx="5307400" cy="347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12730" y="915566"/>
            <a:ext cx="36541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Реализовано формирование (и передача в ЛК РПН) следующих документов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Декларация о количестве товаров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Отчет о выполнении нормативов утилизации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Расчет </a:t>
            </a:r>
            <a:r>
              <a:rPr lang="ru-RU" dirty="0" err="1" smtClean="0"/>
              <a:t>экосбора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3816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571472" y="267494"/>
            <a:ext cx="7929618" cy="5760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Основные направления развития</a:t>
            </a:r>
          </a:p>
        </p:txBody>
      </p:sp>
      <p:pic>
        <p:nvPicPr>
          <p:cNvPr id="28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hape 219"/>
          <p:cNvSpPr txBox="1">
            <a:spLocks/>
          </p:cNvSpPr>
          <p:nvPr/>
        </p:nvSpPr>
        <p:spPr>
          <a:xfrm>
            <a:off x="928662" y="1071552"/>
            <a:ext cx="7358114" cy="3429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4325" indent="-285750" defTabSz="904875">
              <a:lnSpc>
                <a:spcPct val="80000"/>
              </a:lnSpc>
            </a:pPr>
            <a:endParaRPr lang="ru-RU" altLang="ru-RU" sz="1800" dirty="0" smtClean="0">
              <a:latin typeface="Trebuchet MS" pitchFamily="34" charset="0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2550" y="1635646"/>
            <a:ext cx="50518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Задачи эколога предприятия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Задачи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проектировщика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Корпоративные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задачи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  <a:cs typeface="Arial" panose="020B0604020202020204" pitchFamily="34" charset="0"/>
              <a:sym typeface="Georgia" panose="02040502050405020303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54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5506934" y="1732777"/>
            <a:ext cx="3191816" cy="2388956"/>
          </a:xfrm>
          <a:prstGeom prst="roundRect">
            <a:avLst>
              <a:gd name="adj" fmla="val 877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0418" y="2251316"/>
            <a:ext cx="840632" cy="1433834"/>
          </a:xfrm>
          <a:prstGeom prst="roundRect">
            <a:avLst>
              <a:gd name="adj" fmla="val 9528"/>
            </a:avLst>
          </a:prstGeom>
          <a:solidFill>
            <a:srgbClr val="4198C3"/>
          </a:solidFill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718530" y="2255640"/>
            <a:ext cx="840632" cy="1433834"/>
          </a:xfrm>
          <a:prstGeom prst="roundRect">
            <a:avLst>
              <a:gd name="adj" fmla="val 9528"/>
            </a:avLst>
          </a:prstGeom>
          <a:solidFill>
            <a:schemeClr val="accent2"/>
          </a:solidFill>
          <a:ln w="19050">
            <a:noFill/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726642" y="2248153"/>
            <a:ext cx="840632" cy="1433834"/>
          </a:xfrm>
          <a:prstGeom prst="roundRect">
            <a:avLst>
              <a:gd name="adj" fmla="val 9528"/>
            </a:avLst>
          </a:prstGeom>
          <a:solidFill>
            <a:srgbClr val="66CCFF"/>
          </a:solidFill>
          <a:ln w="19050">
            <a:noFill/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71472" y="195486"/>
            <a:ext cx="7929618" cy="5760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32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Модуль «</a:t>
            </a:r>
            <a:r>
              <a:rPr lang="ru-RU" sz="3200" dirty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  <a:sym typeface="Georgia" panose="02040502050405020303" pitchFamily="18" charset="0"/>
              </a:rPr>
              <a:t>Инвентаризация </a:t>
            </a:r>
            <a:r>
              <a:rPr lang="ru-RU" sz="32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  <a:sym typeface="Georgia" panose="02040502050405020303" pitchFamily="18" charset="0"/>
              </a:rPr>
              <a:t>ИЗАВ</a:t>
            </a:r>
            <a:r>
              <a:rPr lang="ru-RU" sz="32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»</a:t>
            </a:r>
          </a:p>
        </p:txBody>
      </p:sp>
      <p:pic>
        <p:nvPicPr>
          <p:cNvPr id="28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23528" y="1694962"/>
            <a:ext cx="3798717" cy="2388956"/>
          </a:xfrm>
          <a:prstGeom prst="roundRect">
            <a:avLst>
              <a:gd name="adj" fmla="val 10480"/>
            </a:avLst>
          </a:prstGeom>
          <a:solidFill>
            <a:srgbClr val="4198C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1810229"/>
            <a:ext cx="23891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Trebuchet MS" pitchFamily="34" charset="0"/>
              </a:rPr>
              <a:t>Инвентаризация стационарных источников и выбросов загрязняющих веществ в атмосферный </a:t>
            </a: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Trebuchet MS" pitchFamily="34" charset="0"/>
              </a:rPr>
              <a:t>воздух</a:t>
            </a:r>
            <a:endParaRPr lang="en-US" sz="1400" b="1" dirty="0" smtClean="0">
              <a:solidFill>
                <a:schemeClr val="bg1">
                  <a:lumMod val="95000"/>
                </a:schemeClr>
              </a:solidFill>
              <a:latin typeface="Trebuchet MS" pitchFamily="34" charset="0"/>
            </a:endParaRPr>
          </a:p>
          <a:p>
            <a:endParaRPr lang="en-US" sz="1400" b="1" dirty="0" smtClean="0">
              <a:solidFill>
                <a:schemeClr val="bg1">
                  <a:lumMod val="95000"/>
                </a:schemeClr>
              </a:solidFill>
              <a:latin typeface="Trebuchet MS" pitchFamily="34" charset="0"/>
            </a:endParaRPr>
          </a:p>
          <a:p>
            <a:r>
              <a:rPr lang="en-US" sz="1200" b="1" i="1" dirty="0" smtClean="0">
                <a:solidFill>
                  <a:schemeClr val="bg1">
                    <a:lumMod val="95000"/>
                  </a:schemeClr>
                </a:solidFill>
                <a:latin typeface="Trebuchet MS" pitchFamily="34" charset="0"/>
              </a:rPr>
              <a:t>(</a:t>
            </a:r>
            <a:r>
              <a:rPr lang="ru-RU" sz="1200" b="1" i="1" dirty="0" smtClean="0">
                <a:solidFill>
                  <a:schemeClr val="bg1">
                    <a:lumMod val="95000"/>
                  </a:schemeClr>
                </a:solidFill>
                <a:latin typeface="Trebuchet MS" pitchFamily="34" charset="0"/>
              </a:rPr>
              <a:t>с </a:t>
            </a:r>
            <a:r>
              <a:rPr lang="ru-RU" sz="1200" b="1" i="1" dirty="0">
                <a:solidFill>
                  <a:schemeClr val="bg1">
                    <a:lumMod val="95000"/>
                  </a:schemeClr>
                </a:solidFill>
                <a:latin typeface="Trebuchet MS" pitchFamily="34" charset="0"/>
              </a:rPr>
              <a:t>формированием отчетов в соответствии с приказом Минприроды России N 871 от 19 ноября 2021 </a:t>
            </a:r>
            <a:r>
              <a:rPr lang="ru-RU" sz="1200" b="1" i="1" dirty="0" smtClean="0">
                <a:solidFill>
                  <a:schemeClr val="bg1">
                    <a:lumMod val="95000"/>
                  </a:schemeClr>
                </a:solidFill>
                <a:latin typeface="Trebuchet MS" pitchFamily="34" charset="0"/>
              </a:rPr>
              <a:t>года</a:t>
            </a:r>
            <a:r>
              <a:rPr lang="en-US" sz="1200" b="1" i="1" dirty="0" smtClean="0">
                <a:solidFill>
                  <a:schemeClr val="bg1">
                    <a:lumMod val="95000"/>
                  </a:schemeClr>
                </a:solidFill>
                <a:latin typeface="Trebuchet MS" pitchFamily="34" charset="0"/>
              </a:rPr>
              <a:t>)</a:t>
            </a:r>
            <a:endParaRPr lang="ru-RU" sz="1200" b="1" i="1" dirty="0">
              <a:solidFill>
                <a:schemeClr val="bg1">
                  <a:lumMod val="9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0485" y="1817266"/>
            <a:ext cx="1432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rebuchet MS" pitchFamily="34" charset="0"/>
              </a:rPr>
              <a:t>НВОС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0418" y="224343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Trebuchet MS" pitchFamily="34" charset="0"/>
              </a:rPr>
              <a:t>воздух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3360797" y="2790937"/>
            <a:ext cx="144016" cy="1408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3648829" y="2787774"/>
            <a:ext cx="144016" cy="1408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3216781" y="3006961"/>
            <a:ext cx="144016" cy="1408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3504813" y="3003798"/>
            <a:ext cx="144016" cy="1408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3072765" y="2787774"/>
            <a:ext cx="144016" cy="1408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6070458" y="2930750"/>
            <a:ext cx="144016" cy="1408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6358490" y="2927587"/>
            <a:ext cx="144016" cy="1408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5926442" y="3146774"/>
            <a:ext cx="144016" cy="1408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6214474" y="3143611"/>
            <a:ext cx="144016" cy="1408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5782426" y="2927587"/>
            <a:ext cx="144016" cy="1408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4107488" y="2600949"/>
            <a:ext cx="1602929" cy="288823"/>
          </a:xfrm>
          <a:prstGeom prst="rightArrow">
            <a:avLst>
              <a:gd name="adj1" fmla="val 64176"/>
              <a:gd name="adj2" fmla="val 70082"/>
            </a:avLst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10800000">
            <a:off x="4122245" y="2942912"/>
            <a:ext cx="1588172" cy="288823"/>
          </a:xfrm>
          <a:prstGeom prst="rightArrow">
            <a:avLst>
              <a:gd name="adj1" fmla="val 64176"/>
              <a:gd name="adj2" fmla="val 70082"/>
            </a:avLst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72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571472" y="195486"/>
            <a:ext cx="7929618" cy="5760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Новые расчетные методики</a:t>
            </a:r>
          </a:p>
        </p:txBody>
      </p:sp>
      <p:pic>
        <p:nvPicPr>
          <p:cNvPr id="28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639356"/>
            <a:ext cx="8602848" cy="3988784"/>
          </a:xfrm>
          <a:prstGeom prst="rect">
            <a:avLst/>
          </a:prstGeom>
        </p:spPr>
        <p:txBody>
          <a:bodyPr wrap="square" numCol="1" spcCol="720000">
            <a:spAutoFit/>
          </a:bodyPr>
          <a:lstStyle/>
          <a:p>
            <a:pPr marL="177800" lvl="2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400" b="1" dirty="0" smtClean="0"/>
              <a:t> ГПА </a:t>
            </a:r>
            <a:r>
              <a:rPr lang="ru-RU" sz="1400" dirty="0" smtClean="0"/>
              <a:t> </a:t>
            </a:r>
          </a:p>
          <a:p>
            <a:pPr marL="177800" lvl="2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200" dirty="0"/>
              <a:t>«Нормирование выбросов загрязняющих веществ в атмосферу при добыче, транспорте и хранении газа», ООО «НИИ природных газов и газовых технологий — Газпром ВНИИГАЗ», Москва, 2010 г</a:t>
            </a:r>
            <a:r>
              <a:rPr lang="ru-RU" sz="1200" dirty="0" smtClean="0"/>
              <a:t>.</a:t>
            </a:r>
          </a:p>
          <a:p>
            <a:pPr marL="177800" lvl="2">
              <a:lnSpc>
                <a:spcPct val="80000"/>
              </a:lnSpc>
              <a:spcAft>
                <a:spcPts val="600"/>
              </a:spcAft>
              <a:defRPr/>
            </a:pPr>
            <a:endParaRPr lang="ru-RU" sz="1200" dirty="0"/>
          </a:p>
          <a:p>
            <a:pPr marL="177800" lvl="2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400" b="1" dirty="0" smtClean="0"/>
              <a:t> Горение нефти</a:t>
            </a:r>
          </a:p>
          <a:p>
            <a:pPr marL="177800" lvl="2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200" dirty="0"/>
              <a:t> "</a:t>
            </a:r>
            <a:r>
              <a:rPr lang="ru-RU" sz="1200" dirty="0" smtClean="0"/>
              <a:t>Методика </a:t>
            </a:r>
            <a:r>
              <a:rPr lang="ru-RU" sz="1200" dirty="0"/>
              <a:t>расчета выбросов вредных веществ в атмосферу при свободном горении нефти и нефтепродуктов". Самарский областной комитет охраны окружающей среды и природных ресурсов Российской Федерации, Самара, 1996</a:t>
            </a:r>
            <a:r>
              <a:rPr lang="ru-RU" sz="1200" dirty="0" smtClean="0"/>
              <a:t>,</a:t>
            </a:r>
          </a:p>
          <a:p>
            <a:pPr marL="177800" lvl="2">
              <a:lnSpc>
                <a:spcPct val="80000"/>
              </a:lnSpc>
              <a:spcAft>
                <a:spcPts val="600"/>
              </a:spcAft>
              <a:defRPr/>
            </a:pPr>
            <a:endParaRPr lang="ru-RU" sz="1200" dirty="0" smtClean="0"/>
          </a:p>
          <a:p>
            <a:pPr marL="177800" lvl="2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400" b="1" dirty="0" smtClean="0"/>
              <a:t> Компрессорные станции</a:t>
            </a:r>
          </a:p>
          <a:p>
            <a:pPr marL="177800" lvl="2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200" dirty="0"/>
              <a:t>«Охрана атмосферного воздуха при проектировании компрессорных станций и линейной части магистральных </a:t>
            </a:r>
            <a:r>
              <a:rPr lang="ru-RU" sz="1200" dirty="0" smtClean="0"/>
              <a:t>газопроводов</a:t>
            </a:r>
            <a:r>
              <a:rPr lang="ru-RU" sz="1200" dirty="0"/>
              <a:t>», ОАО «Газпром», Москва, </a:t>
            </a:r>
            <a:r>
              <a:rPr lang="ru-RU" sz="1200" dirty="0" smtClean="0"/>
              <a:t>2010</a:t>
            </a:r>
          </a:p>
          <a:p>
            <a:pPr marL="177800" lvl="2">
              <a:lnSpc>
                <a:spcPct val="80000"/>
              </a:lnSpc>
              <a:spcAft>
                <a:spcPts val="600"/>
              </a:spcAft>
              <a:defRPr/>
            </a:pPr>
            <a:endParaRPr lang="ru-RU" sz="1200" dirty="0" smtClean="0"/>
          </a:p>
          <a:p>
            <a:pPr marL="177800" lvl="2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400" b="1" dirty="0" smtClean="0"/>
              <a:t> АГНС</a:t>
            </a:r>
          </a:p>
          <a:p>
            <a:pPr marL="177800"/>
            <a:r>
              <a:rPr lang="ru-RU" sz="1200" dirty="0"/>
              <a:t>«Инструкция по расчёту и нормированию выбросов ГРС (АГРС, ГРП), ГИС», СТО Газпром 2-1.19-058-2006, разработана ОАО «</a:t>
            </a:r>
            <a:r>
              <a:rPr lang="ru-RU" sz="1200" dirty="0" err="1"/>
              <a:t>Промгаз</a:t>
            </a:r>
            <a:r>
              <a:rPr lang="ru-RU" sz="1200" dirty="0"/>
              <a:t>», утверждена и введена в действие распоряжением ОАО «Газпром» от 14 декабря 2005 г. № 403 23.06.2006</a:t>
            </a:r>
          </a:p>
          <a:p>
            <a:pPr marL="177800"/>
            <a:r>
              <a:rPr lang="ru-RU" sz="1200" dirty="0"/>
              <a:t>«Инструкция по расчёту и нормированию выбросов АГНКС», СТО Газпром 2-1.19-059-2006, утверждена распоряжением ОАО «Газпром» от 14 декабря 2005 г. № 403</a:t>
            </a:r>
          </a:p>
          <a:p>
            <a:pPr marL="177800"/>
            <a:r>
              <a:rPr lang="ru-RU" sz="1200" dirty="0"/>
              <a:t>«Инструкция по расчёту и нормированию выбросов газонаполнительных станций (ГНС)», СТО Газпром </a:t>
            </a:r>
            <a:r>
              <a:rPr lang="ru-RU" sz="1200" dirty="0" smtClean="0"/>
              <a:t>2-1-19-060-2006</a:t>
            </a:r>
          </a:p>
          <a:p>
            <a:pPr marL="177800"/>
            <a:endParaRPr lang="ru-RU" sz="1200" dirty="0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427984" y="3131037"/>
            <a:ext cx="144016" cy="1408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4716016" y="3127874"/>
            <a:ext cx="144016" cy="1408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283968" y="3347061"/>
            <a:ext cx="144016" cy="1408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4572000" y="3343898"/>
            <a:ext cx="144016" cy="1408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4139952" y="3127874"/>
            <a:ext cx="144016" cy="1408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6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571472" y="195486"/>
            <a:ext cx="7929618" cy="5760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Новые расчетные методики</a:t>
            </a:r>
          </a:p>
        </p:txBody>
      </p:sp>
      <p:pic>
        <p:nvPicPr>
          <p:cNvPr id="28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838971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79174"/>
            <a:ext cx="8640960" cy="4564326"/>
          </a:xfrm>
          <a:prstGeom prst="rect">
            <a:avLst/>
          </a:prstGeom>
        </p:spPr>
        <p:txBody>
          <a:bodyPr wrap="square" numCol="1" spcCol="720000">
            <a:spAutoFit/>
          </a:bodyPr>
          <a:lstStyle/>
          <a:p>
            <a:pPr marL="177800" lvl="2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400" b="1" dirty="0"/>
              <a:t> Лакокраска</a:t>
            </a:r>
            <a:endParaRPr lang="en-US" sz="1400" b="1" dirty="0"/>
          </a:p>
          <a:p>
            <a:pPr marL="177800" lvl="2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200" dirty="0"/>
              <a:t>«Методика расчёта выделений (выбросов) загрязняющих веществ в атмосферу при нанесении лакокрасочных материалов (на основе удельных показателей)», СПб, 1997 г</a:t>
            </a:r>
            <a:r>
              <a:rPr lang="ru-RU" sz="1200" dirty="0" smtClean="0"/>
              <a:t>.</a:t>
            </a:r>
          </a:p>
          <a:p>
            <a:pPr marL="177800" lvl="2">
              <a:lnSpc>
                <a:spcPct val="80000"/>
              </a:lnSpc>
              <a:spcAft>
                <a:spcPts val="600"/>
              </a:spcAft>
              <a:defRPr/>
            </a:pPr>
            <a:endParaRPr lang="ru-RU" sz="1200" dirty="0"/>
          </a:p>
          <a:p>
            <a:pPr marL="177800" lvl="2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400" b="1" dirty="0" smtClean="0"/>
              <a:t> Металлообработка </a:t>
            </a:r>
          </a:p>
          <a:p>
            <a:pPr marL="177800" lvl="2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200" dirty="0"/>
              <a:t>Методика расчёта выделений (выбросов) загрязняющих веществ в атмосферу при механической обработке металлов (на основе удельных показателей)», СПб, 1997</a:t>
            </a:r>
            <a:r>
              <a:rPr lang="ru-RU" sz="1200" dirty="0" smtClean="0"/>
              <a:t>.</a:t>
            </a:r>
          </a:p>
          <a:p>
            <a:pPr marL="177800" lvl="2">
              <a:lnSpc>
                <a:spcPct val="80000"/>
              </a:lnSpc>
              <a:spcAft>
                <a:spcPts val="600"/>
              </a:spcAft>
              <a:defRPr/>
            </a:pPr>
            <a:endParaRPr lang="ru-RU" sz="1200" dirty="0" smtClean="0"/>
          </a:p>
          <a:p>
            <a:pPr marL="177800" lvl="2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200" b="1" dirty="0" smtClean="0"/>
              <a:t> </a:t>
            </a:r>
            <a:r>
              <a:rPr lang="ru-RU" sz="1400" b="1" dirty="0" smtClean="0"/>
              <a:t>РНВ</a:t>
            </a:r>
          </a:p>
          <a:p>
            <a:pPr marL="177800" lvl="1"/>
            <a:r>
              <a:rPr lang="ru-RU" sz="1200"/>
              <a:t>«</a:t>
            </a:r>
            <a:r>
              <a:rPr lang="ru-RU" sz="1200" smtClean="0"/>
              <a:t>Методическо</a:t>
            </a:r>
            <a:r>
              <a:rPr lang="ru-RU" sz="1200"/>
              <a:t>е</a:t>
            </a:r>
            <a:r>
              <a:rPr lang="ru-RU" sz="1200" smtClean="0"/>
              <a:t> пособие </a:t>
            </a:r>
            <a:r>
              <a:rPr lang="ru-RU" sz="1200" dirty="0"/>
              <a:t>по расчету выбросов от неорганизованных источников в промышленности строительных материалов», Новороссийск, 2001</a:t>
            </a:r>
          </a:p>
          <a:p>
            <a:pPr marL="177800" lvl="1"/>
            <a:r>
              <a:rPr lang="ru-RU" sz="1200" dirty="0"/>
              <a:t>Опционально учтены следующие документы:</a:t>
            </a:r>
          </a:p>
          <a:p>
            <a:pPr marL="539750" lvl="1" indent="-88900">
              <a:buFont typeface="Arial" panose="020B0604020202020204" pitchFamily="34" charset="0"/>
              <a:buChar char="•"/>
            </a:pPr>
            <a:r>
              <a:rPr lang="ru-RU" sz="1200" dirty="0"/>
              <a:t>письмо НИИ Атмосфера </a:t>
            </a:r>
            <a:r>
              <a:rPr lang="ru-RU" sz="1200" dirty="0">
                <a:hlinkClick r:id="rId3"/>
              </a:rPr>
              <a:t>1-2157/11-0-1 от 25.10.2011 "Об учете продолжительности операции по пересыпке..."</a:t>
            </a:r>
            <a:r>
              <a:rPr lang="ru-RU" sz="1200" dirty="0"/>
              <a:t> и отдельные положения </a:t>
            </a:r>
            <a:r>
              <a:rPr lang="ru-RU" sz="1200" dirty="0">
                <a:hlinkClick r:id="rId4"/>
              </a:rPr>
              <a:t>«Методического пособия по расчету, нормированию и контролю выбросов загрязняющих веществ в атмосферный воздух», СПб., 2012.</a:t>
            </a:r>
            <a:endParaRPr lang="ru-RU" sz="1200" dirty="0"/>
          </a:p>
          <a:p>
            <a:pPr marL="177800" lvl="2">
              <a:lnSpc>
                <a:spcPct val="80000"/>
              </a:lnSpc>
              <a:spcAft>
                <a:spcPts val="600"/>
              </a:spcAft>
              <a:defRPr/>
            </a:pPr>
            <a:endParaRPr lang="ru-RU" sz="1400" b="1" dirty="0"/>
          </a:p>
          <a:p>
            <a:pPr marL="177800" lvl="2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200" b="1" dirty="0" smtClean="0"/>
              <a:t> </a:t>
            </a:r>
            <a:r>
              <a:rPr lang="ru-RU" sz="1400" b="1" dirty="0" smtClean="0"/>
              <a:t>Печи цементного производства</a:t>
            </a:r>
          </a:p>
          <a:p>
            <a:pPr marL="177800"/>
            <a:r>
              <a:rPr lang="ru-RU" sz="1200" dirty="0"/>
              <a:t>«Методические указания по определению и расчёту содержания оксидов азота, серы и углерода в отходящих газах тепловых агрегатов цементного производства», ОАО «</a:t>
            </a:r>
            <a:r>
              <a:rPr lang="ru-RU" sz="1200" dirty="0" err="1"/>
              <a:t>Гипроцемент</a:t>
            </a:r>
            <a:r>
              <a:rPr lang="ru-RU" sz="1200" dirty="0"/>
              <a:t>», Санкт-Петербург, 2009 г. </a:t>
            </a:r>
          </a:p>
          <a:p>
            <a:pPr marL="177800"/>
            <a:r>
              <a:rPr lang="ru-RU" sz="1200" dirty="0"/>
              <a:t>с применением «Методики определения выбросов загрязняющих веществ в атмосферу при сжигании топлива в котлах производительностью менее 30 тонн пара в час или менее 20 Гкал в час», Москва, 1999 г. Утверждена </a:t>
            </a:r>
            <a:r>
              <a:rPr lang="ru-RU" sz="1200" dirty="0" err="1"/>
              <a:t>Госкомэкологии</a:t>
            </a:r>
            <a:r>
              <a:rPr lang="ru-RU" sz="1200" dirty="0"/>
              <a:t> России 09.07.1999 г. (Приложение </a:t>
            </a:r>
            <a:r>
              <a:rPr lang="ru-RU" sz="1200" dirty="0" smtClean="0"/>
              <a:t>З).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91785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571472" y="195486"/>
            <a:ext cx="7929618" cy="5760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Новые расчетные методики</a:t>
            </a:r>
          </a:p>
        </p:txBody>
      </p:sp>
      <p:pic>
        <p:nvPicPr>
          <p:cNvPr id="28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639356"/>
            <a:ext cx="7664886" cy="3998018"/>
          </a:xfrm>
          <a:prstGeom prst="rect">
            <a:avLst/>
          </a:prstGeom>
        </p:spPr>
        <p:txBody>
          <a:bodyPr wrap="square" numCol="1" spcCol="720000">
            <a:spAutoFit/>
          </a:bodyPr>
          <a:lstStyle/>
          <a:p>
            <a:pPr marL="177800" lvl="2">
              <a:lnSpc>
                <a:spcPct val="80000"/>
              </a:lnSpc>
              <a:spcAft>
                <a:spcPts val="600"/>
              </a:spcAft>
              <a:defRPr/>
            </a:pPr>
            <a:endParaRPr lang="ru-RU" sz="1200" dirty="0" smtClean="0"/>
          </a:p>
          <a:p>
            <a:pPr marL="177800" lvl="2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altLang="ru-RU" sz="1400" b="1" dirty="0">
                <a:sym typeface="Georgia" panose="02040502050405020303" pitchFamily="18" charset="0"/>
              </a:rPr>
              <a:t> Автотранспортные предприятия (АТП)</a:t>
            </a:r>
          </a:p>
          <a:p>
            <a:pPr marL="361950"/>
            <a:r>
              <a:rPr lang="ru-RU" sz="1200" dirty="0"/>
              <a:t>«Методика проведения инвентаризации выбросов загрязняющих веществ в атмосферу для автотранспортных предприятий (расчетным методом)». М., 1998. (разделы: 2, 3.1, 3.3, 3.12 – 3.15)</a:t>
            </a:r>
          </a:p>
          <a:p>
            <a:pPr marL="361950"/>
            <a:r>
              <a:rPr lang="ru-RU" sz="1200" dirty="0"/>
              <a:t>«Методика проведения инвентаризации выбросов загрязняющих веществ в атмосферу для авторемонтных предприятий (расчетным методом)». М., 1998. (разделы: 3.5, 3.12)</a:t>
            </a:r>
          </a:p>
          <a:p>
            <a:pPr marL="361950"/>
            <a:r>
              <a:rPr lang="ru-RU" sz="1200" dirty="0"/>
              <a:t>«Методика проведения инвентаризации выбросов загрязняющих веществ в атмосферу для баз дорожной техники (расчетным методом)». М., 1998. (разделы: 2, 3.3)</a:t>
            </a:r>
          </a:p>
          <a:p>
            <a:pPr marL="361950"/>
            <a:r>
              <a:rPr lang="ru-RU" sz="1200" dirty="0"/>
              <a:t>Дополнения к методикам, 1999</a:t>
            </a:r>
          </a:p>
          <a:p>
            <a:pPr marL="177800" lvl="2">
              <a:lnSpc>
                <a:spcPct val="80000"/>
              </a:lnSpc>
              <a:spcAft>
                <a:spcPts val="600"/>
              </a:spcAft>
              <a:defRPr/>
            </a:pPr>
            <a:endParaRPr lang="ru-RU" sz="1200" dirty="0" smtClean="0"/>
          </a:p>
          <a:p>
            <a:pPr marL="463550" lvl="2" indent="-28575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400" b="1" dirty="0" smtClean="0">
                <a:sym typeface="Georgia" panose="02040502050405020303" pitchFamily="18" charset="0"/>
              </a:rPr>
              <a:t>Ферма</a:t>
            </a:r>
          </a:p>
          <a:p>
            <a:pPr marL="450850" indent="-88900"/>
            <a:r>
              <a:rPr lang="ru-RU" sz="1200" dirty="0" smtClean="0"/>
              <a:t>«Рекомендации по расчету выбросов загрязняющих веществ в атмосферный воздух от объектов животноводства и птицеводства», НИИ Атмосфера, 2015</a:t>
            </a:r>
          </a:p>
          <a:p>
            <a:pPr marL="450850" indent="-88900"/>
            <a:r>
              <a:rPr lang="ru-RU" sz="1200" dirty="0" smtClean="0"/>
              <a:t>Опционально </a:t>
            </a:r>
            <a:r>
              <a:rPr lang="ru-RU" sz="1200" dirty="0"/>
              <a:t>учтены следующие документы: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dirty="0"/>
              <a:t>«Методическое пособие по расчету, нормированию и контролю выбросов загрязняющих веществ в атмосферный воздух (Дополненное и переработанное)», НИИ Атмосфера, 2012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dirty="0"/>
              <a:t>Информационное письмо НИИ Атмосфера №5. Исх. 07-2-748/16-0 от 06.10.2016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dirty="0"/>
              <a:t>Письмо НИИ Атмосфера 1-580/19-0-1 от 02.04.2019</a:t>
            </a:r>
          </a:p>
          <a:p>
            <a:pPr marL="349250" lvl="2" indent="-17145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ru-RU" altLang="ru-RU" sz="1200" dirty="0">
              <a:sym typeface="Georgia" panose="02040502050405020303" pitchFamily="18" charset="0"/>
            </a:endParaRPr>
          </a:p>
          <a:p>
            <a:pPr marL="177800" lvl="2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ru-RU" altLang="ru-RU" sz="1200" dirty="0">
              <a:sym typeface="Georgia" panose="02040502050405020303" pitchFamily="18" charset="0"/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427984" y="3131037"/>
            <a:ext cx="144016" cy="1408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4716016" y="3127874"/>
            <a:ext cx="144016" cy="1408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4139952" y="3127874"/>
            <a:ext cx="144016" cy="1408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83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51322" y="195486"/>
            <a:ext cx="7929618" cy="5760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Web-</a:t>
            </a:r>
            <a:r>
              <a:rPr lang="ru-RU" sz="32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карта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8107"/>
            <a:ext cx="8750921" cy="4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634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714480" y="142858"/>
            <a:ext cx="5724636" cy="6480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endParaRPr lang="ru-RU" sz="3200" dirty="0" smtClean="0">
              <a:solidFill>
                <a:srgbClr val="66CCFF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8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808148" y="4447948"/>
            <a:ext cx="557216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10296E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ep.integral.ru</a:t>
            </a:r>
            <a:endParaRPr lang="ru-RU" sz="2000" dirty="0" smtClean="0">
              <a:solidFill>
                <a:srgbClr val="10296E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Shape 219"/>
          <p:cNvSpPr txBox="1">
            <a:spLocks/>
          </p:cNvSpPr>
          <p:nvPr/>
        </p:nvSpPr>
        <p:spPr>
          <a:xfrm>
            <a:off x="683568" y="2076814"/>
            <a:ext cx="7776864" cy="2295136"/>
          </a:xfrm>
          <a:prstGeom prst="rect">
            <a:avLst/>
          </a:prstGeom>
        </p:spPr>
        <p:txBody>
          <a:bodyPr vert="horz" lIns="91440" tIns="45720" rIns="91440" bIns="45720" numCol="2" spcCol="504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200" dirty="0">
                <a:latin typeface="Trebuchet MS" pitchFamily="34" charset="0"/>
              </a:rPr>
              <a:t>п</a:t>
            </a:r>
            <a:r>
              <a:rPr lang="ru-RU" sz="1200" dirty="0" smtClean="0">
                <a:latin typeface="Trebuchet MS" pitchFamily="34" charset="0"/>
              </a:rPr>
              <a:t>олучить инструмент </a:t>
            </a:r>
            <a:r>
              <a:rPr lang="ru-RU" sz="1200" dirty="0">
                <a:latin typeface="Trebuchet MS" pitchFamily="34" charset="0"/>
              </a:rPr>
              <a:t>для ведения учёта </a:t>
            </a:r>
            <a:r>
              <a:rPr lang="ru-RU" sz="1200" dirty="0" smtClean="0">
                <a:latin typeface="Trebuchet MS" pitchFamily="34" charset="0"/>
              </a:rPr>
              <a:t>НВОС </a:t>
            </a:r>
            <a:r>
              <a:rPr lang="ru-RU" sz="1200" dirty="0">
                <a:latin typeface="Trebuchet MS" pitchFamily="34" charset="0"/>
              </a:rPr>
              <a:t>площадками предприятий </a:t>
            </a:r>
            <a:r>
              <a:rPr lang="ru-RU" sz="1200" dirty="0" smtClean="0">
                <a:latin typeface="Trebuchet MS" pitchFamily="34" charset="0"/>
              </a:rPr>
              <a:t>(возможна автоматическая первичная загрузка информации)</a:t>
            </a:r>
          </a:p>
          <a:p>
            <a:pPr marL="177800" indent="-1778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200" dirty="0" smtClean="0">
                <a:latin typeface="Trebuchet MS" pitchFamily="34" charset="0"/>
              </a:rPr>
              <a:t>производить расчёт выбросов загрязняющих веществ в атмосферу с помощью различных отраслевых методик</a:t>
            </a:r>
          </a:p>
          <a:p>
            <a:pPr marL="177800" indent="-1778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200" dirty="0" smtClean="0">
                <a:latin typeface="Trebuchet MS" pitchFamily="34" charset="0"/>
              </a:rPr>
              <a:t>получить инструмент контроля соблюдения установленных нормативов</a:t>
            </a:r>
          </a:p>
          <a:p>
            <a:pPr marL="177800" indent="-1778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200" dirty="0" smtClean="0">
                <a:latin typeface="Trebuchet MS" pitchFamily="34" charset="0"/>
              </a:rPr>
              <a:t>производить расчёт экологических платежей и формировать декларацию о плате за НВОС для предоставления её в контролирующие органы в электронном виде</a:t>
            </a:r>
          </a:p>
          <a:p>
            <a:pPr marL="177800" indent="-1778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200" dirty="0" smtClean="0">
                <a:latin typeface="Trebuchet MS" pitchFamily="34" charset="0"/>
              </a:rPr>
              <a:t>автоматически строить ежегодные формы статистической отчётности (2-ТП (воздух, вода, отходы), 2-ОС, 4-ОС, 2-ТП(рекультивация), и т.п.)</a:t>
            </a:r>
          </a:p>
          <a:p>
            <a:pPr marL="177800" indent="-1778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200" dirty="0" smtClean="0">
                <a:latin typeface="Trebuchet MS" pitchFamily="34" charset="0"/>
              </a:rPr>
              <a:t>формирование отчета ПЭК</a:t>
            </a:r>
            <a:endParaRPr lang="en-US" sz="1200" dirty="0" smtClean="0">
              <a:latin typeface="Trebuchet MS" pitchFamily="34" charset="0"/>
            </a:endParaRPr>
          </a:p>
          <a:p>
            <a:pPr marL="177800" indent="-1778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200" dirty="0" smtClean="0">
                <a:latin typeface="Trebuchet MS" pitchFamily="34" charset="0"/>
              </a:rPr>
              <a:t>блок методик расчета выбросов парниковых газов</a:t>
            </a:r>
            <a:endParaRPr lang="en-US" sz="1200" dirty="0" smtClean="0">
              <a:latin typeface="Trebuchet MS" pitchFamily="34" charset="0"/>
            </a:endParaRPr>
          </a:p>
          <a:p>
            <a:pPr marL="177800" indent="-1778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altLang="ru-RU" sz="1200" dirty="0" smtClean="0"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…</a:t>
            </a:r>
          </a:p>
        </p:txBody>
      </p:sp>
      <p:sp>
        <p:nvSpPr>
          <p:cNvPr id="9" name="Shape 219"/>
          <p:cNvSpPr txBox="1">
            <a:spLocks/>
          </p:cNvSpPr>
          <p:nvPr/>
        </p:nvSpPr>
        <p:spPr>
          <a:xfrm>
            <a:off x="559020" y="1563638"/>
            <a:ext cx="8117436" cy="408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600" dirty="0" smtClean="0">
                <a:latin typeface="Trebuchet MS" pitchFamily="34" charset="0"/>
              </a:rPr>
              <a:t>Решение позволяет специалистам предприятий и проектных организаций:</a:t>
            </a:r>
            <a:endParaRPr lang="ru-RU" altLang="ru-RU" sz="1600" dirty="0" smtClean="0">
              <a:latin typeface="Trebuchet MS" pitchFamily="34" charset="0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150" y="371302"/>
            <a:ext cx="3350161" cy="83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3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71472" y="2283718"/>
            <a:ext cx="3568480" cy="2232248"/>
          </a:xfrm>
          <a:prstGeom prst="roundRect">
            <a:avLst>
              <a:gd name="adj" fmla="val 6777"/>
            </a:avLst>
          </a:prstGeom>
          <a:solidFill>
            <a:schemeClr val="accent6"/>
          </a:solidFill>
          <a:ln w="19050">
            <a:noFill/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71472" y="123478"/>
            <a:ext cx="7929618" cy="9361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dirty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Задачи экологов </a:t>
            </a:r>
            <a:r>
              <a:rPr lang="ru-RU" sz="32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корпораций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i="1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(тариф «Корпоративный»)</a:t>
            </a:r>
          </a:p>
        </p:txBody>
      </p:sp>
      <p:pic>
        <p:nvPicPr>
          <p:cNvPr id="28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hape 219"/>
          <p:cNvSpPr txBox="1">
            <a:spLocks/>
          </p:cNvSpPr>
          <p:nvPr/>
        </p:nvSpPr>
        <p:spPr>
          <a:xfrm>
            <a:off x="928662" y="1071552"/>
            <a:ext cx="7358114" cy="3429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4325" indent="-285750" defTabSz="904875">
              <a:lnSpc>
                <a:spcPct val="80000"/>
              </a:lnSpc>
            </a:pPr>
            <a:endParaRPr lang="ru-RU" altLang="ru-RU" sz="1800" dirty="0" smtClean="0">
              <a:latin typeface="Trebuchet MS" pitchFamily="34" charset="0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2849686"/>
            <a:ext cx="3358537" cy="1415772"/>
          </a:xfrm>
          <a:prstGeom prst="rect">
            <a:avLst/>
          </a:prstGeom>
        </p:spPr>
        <p:txBody>
          <a:bodyPr wrap="square" numCol="1" spcCol="72000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Обучение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Пул предприятий (объектов НВОС)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Пул пользователей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Настройка прав пользователей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4048" y="2355726"/>
            <a:ext cx="3528392" cy="2232248"/>
          </a:xfrm>
          <a:prstGeom prst="roundRect">
            <a:avLst>
              <a:gd name="adj" fmla="val 5874"/>
            </a:avLst>
          </a:prstGeom>
          <a:solidFill>
            <a:srgbClr val="41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948264" y="2355726"/>
            <a:ext cx="1432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rebuchet MS" pitchFamily="34" charset="0"/>
              </a:rPr>
              <a:t>Экологи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235572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rebuchet MS" pitchFamily="34" charset="0"/>
              </a:rPr>
              <a:t>Администратор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99" y="1218407"/>
            <a:ext cx="1604764" cy="41723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321720" y="2874041"/>
            <a:ext cx="2880320" cy="707886"/>
          </a:xfrm>
          <a:prstGeom prst="rect">
            <a:avLst/>
          </a:prstGeom>
        </p:spPr>
        <p:txBody>
          <a:bodyPr wrap="square" numCol="1" spcCol="72000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Корпоративное обучение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(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on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-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line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)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733899" y="1779662"/>
            <a:ext cx="478061" cy="432048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860032" y="1779662"/>
            <a:ext cx="481049" cy="432048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211960" y="3399842"/>
            <a:ext cx="720080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69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714480" y="358882"/>
            <a:ext cx="5724636" cy="55668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3200" dirty="0" smtClean="0">
                <a:solidFill>
                  <a:srgbClr val="10296E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ИАС ЭМ «ЭКОПЛАТФОРМА»</a:t>
            </a:r>
          </a:p>
        </p:txBody>
      </p:sp>
      <p:pic>
        <p:nvPicPr>
          <p:cNvPr id="28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hape 219"/>
          <p:cNvSpPr txBox="1">
            <a:spLocks/>
          </p:cNvSpPr>
          <p:nvPr/>
        </p:nvSpPr>
        <p:spPr>
          <a:xfrm>
            <a:off x="4822224" y="1703394"/>
            <a:ext cx="4070256" cy="3221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100" dirty="0" smtClean="0">
                <a:latin typeface="Trebuchet MS" pitchFamily="34" charset="0"/>
              </a:rPr>
              <a:t>проводить инвентаризацию объектов НВОС своих предприятий (возможна автоматическая первичная загрузка информации);</a:t>
            </a:r>
          </a:p>
          <a:p>
            <a:pPr marL="177800" indent="-1778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100" dirty="0" smtClean="0">
                <a:latin typeface="Trebuchet MS" pitchFamily="34" charset="0"/>
              </a:rPr>
              <a:t>формировать банк данных о негативном воздействии на окружающую природную среду (по всем средам);</a:t>
            </a:r>
          </a:p>
          <a:p>
            <a:pPr marL="177800" indent="-1778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100" dirty="0" smtClean="0">
                <a:latin typeface="Trebuchet MS" pitchFamily="34" charset="0"/>
              </a:rPr>
              <a:t>производить расчёт выбросов загрязняющих веществ в атмосферу с помощью различных отраслевых методик;</a:t>
            </a:r>
          </a:p>
          <a:p>
            <a:pPr marL="177800" indent="-1778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100" dirty="0" smtClean="0">
                <a:latin typeface="Trebuchet MS" pitchFamily="34" charset="0"/>
              </a:rPr>
              <a:t>получить инструмент контроля соблюдения экологических нормативов;</a:t>
            </a:r>
          </a:p>
          <a:p>
            <a:pPr marL="177800" indent="-1778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100" dirty="0" smtClean="0">
                <a:latin typeface="Trebuchet MS" pitchFamily="34" charset="0"/>
              </a:rPr>
              <a:t>производить расчёт экологических платежей и формировать декларацию о плате за НВОС для предоставления её в контролирующие органы в электронном виде;</a:t>
            </a:r>
          </a:p>
          <a:p>
            <a:pPr marL="177800" indent="-1778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100" dirty="0" smtClean="0">
                <a:latin typeface="Trebuchet MS" pitchFamily="34" charset="0"/>
              </a:rPr>
              <a:t>автоматически строить ежегодные формы статистической отчётности (2-ТП (по всем средам), 2-ОС, 4-ОС, 2-ТП(рекультивация), и т.п.);</a:t>
            </a:r>
          </a:p>
          <a:p>
            <a:pPr marL="177800" indent="-1778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100" dirty="0" smtClean="0">
                <a:latin typeface="Trebuchet MS" pitchFamily="34" charset="0"/>
              </a:rPr>
              <a:t>автоматически формировать сводную отчётность по предприятию в рамках требований корпоративных стандартов</a:t>
            </a:r>
            <a:endParaRPr lang="ru-RU" altLang="ru-RU" sz="1100" dirty="0" smtClean="0">
              <a:latin typeface="Trebuchet MS" pitchFamily="34" charset="0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1275606"/>
            <a:ext cx="4176464" cy="3303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Shape 219"/>
          <p:cNvSpPr txBox="1">
            <a:spLocks/>
          </p:cNvSpPr>
          <p:nvPr/>
        </p:nvSpPr>
        <p:spPr>
          <a:xfrm>
            <a:off x="4745656" y="1059582"/>
            <a:ext cx="3714776" cy="552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400" dirty="0" smtClean="0">
                <a:latin typeface="Trebuchet MS" pitchFamily="34" charset="0"/>
              </a:rPr>
              <a:t>Внедрение программного обеспечения позволит специалистам предприятий:</a:t>
            </a:r>
            <a:endParaRPr lang="ru-RU" altLang="ru-RU" sz="1400" dirty="0" smtClean="0">
              <a:latin typeface="Trebuchet MS" pitchFamily="34" charset="0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7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779662"/>
            <a:ext cx="8208912" cy="10801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4400" dirty="0" smtClean="0">
                <a:solidFill>
                  <a:srgbClr val="10296E"/>
                </a:solidFill>
                <a:latin typeface="Trebuchet MS" pitchFamily="34" charset="0"/>
              </a:rPr>
              <a:t>Благодарю</a:t>
            </a:r>
            <a:r>
              <a:rPr lang="ru-RU" sz="4400" dirty="0" smtClean="0">
                <a:solidFill>
                  <a:schemeClr val="tx2"/>
                </a:solidFill>
                <a:latin typeface="Trebuchet MS" pitchFamily="34" charset="0"/>
              </a:rPr>
              <a:t> </a:t>
            </a:r>
            <a:r>
              <a:rPr lang="ru-RU" sz="4400" dirty="0" smtClean="0">
                <a:latin typeface="Trebuchet MS" pitchFamily="34" charset="0"/>
              </a:rPr>
              <a:t>за внимание</a:t>
            </a:r>
            <a:endParaRPr lang="en-US" sz="4400" dirty="0" smtClean="0">
              <a:latin typeface="Trebuchet MS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033878"/>
            <a:ext cx="7744904" cy="47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</a:pPr>
            <a:r>
              <a:rPr lang="ru-RU" sz="1600" b="1" dirty="0" smtClean="0">
                <a:solidFill>
                  <a:schemeClr val="tx1">
                    <a:lumMod val="85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Евгений Рябов</a:t>
            </a:r>
            <a:endParaRPr lang="ru-RU" sz="1600" b="1" dirty="0">
              <a:solidFill>
                <a:schemeClr val="tx1">
                  <a:lumMod val="85000"/>
                </a:schemeClr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ct val="80000"/>
              </a:lnSpc>
              <a:spcBef>
                <a:spcPct val="20000"/>
              </a:spcBef>
            </a:pPr>
            <a:r>
              <a:rPr lang="ru-RU" sz="1200" dirty="0" smtClean="0">
                <a:solidFill>
                  <a:schemeClr val="tx1">
                    <a:lumMod val="85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технический директор «Компании „Интеграл“»</a:t>
            </a:r>
            <a:endParaRPr lang="ru-RU" sz="1200" dirty="0">
              <a:solidFill>
                <a:schemeClr val="tx1">
                  <a:lumMod val="85000"/>
                </a:schemeClr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48258"/>
            <a:ext cx="943372" cy="94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715719" y="3769986"/>
            <a:ext cx="1630575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en-US" dirty="0" smtClean="0">
                <a:solidFill>
                  <a:srgbClr val="10296E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ep.integral.ru</a:t>
            </a:r>
            <a:endParaRPr lang="ru-RU" dirty="0" smtClean="0">
              <a:solidFill>
                <a:srgbClr val="10296E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429065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solidFill>
                  <a:schemeClr val="tx1">
                    <a:lumMod val="85000"/>
                  </a:schemeClr>
                </a:solidFill>
                <a:latin typeface="Trebuchet MS" pitchFamily="34" charset="0"/>
              </a:rPr>
              <a:t>Новый бесплатный телефон 8 (800) 775-08-75</a:t>
            </a:r>
          </a:p>
        </p:txBody>
      </p:sp>
    </p:spTree>
    <p:extLst>
      <p:ext uri="{BB962C8B-B14F-4D97-AF65-F5344CB8AC3E}">
        <p14:creationId xmlns:p14="http://schemas.microsoft.com/office/powerpoint/2010/main" val="399791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35496" y="267494"/>
            <a:ext cx="9073008" cy="5760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Начинаем работать…</a:t>
            </a:r>
          </a:p>
        </p:txBody>
      </p:sp>
      <p:pic>
        <p:nvPicPr>
          <p:cNvPr id="28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hape 219"/>
          <p:cNvSpPr txBox="1">
            <a:spLocks/>
          </p:cNvSpPr>
          <p:nvPr/>
        </p:nvSpPr>
        <p:spPr>
          <a:xfrm>
            <a:off x="928662" y="1071552"/>
            <a:ext cx="7358114" cy="3429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4325" indent="-285750" defTabSz="904875">
              <a:lnSpc>
                <a:spcPct val="80000"/>
              </a:lnSpc>
            </a:pPr>
            <a:endParaRPr lang="ru-RU" altLang="ru-RU" sz="1800" dirty="0" smtClean="0">
              <a:latin typeface="Trebuchet MS" pitchFamily="34" charset="0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292080" y="1635646"/>
            <a:ext cx="3492388" cy="24482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</a:rPr>
              <a:t>Импорт данных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</a:rPr>
              <a:t>из обменных форматов:</a:t>
            </a:r>
          </a:p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</a:rPr>
              <a:t>ЛК РПН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ru-RU" sz="1400" dirty="0" smtClean="0">
              <a:solidFill>
                <a:srgbClr val="FF0000"/>
              </a:solidFill>
              <a:latin typeface="Trebuchet MS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</a:rPr>
              <a:t>INT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</a:rPr>
              <a:t>(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</a:rPr>
              <a:t>XML)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</a:rPr>
              <a:t>Инвентаризация</a:t>
            </a:r>
          </a:p>
          <a:p>
            <a:pPr marL="742950" lvl="1" indent="-285750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</a:rPr>
              <a:t>ПДВ-ЭКОЛОГ</a:t>
            </a:r>
          </a:p>
          <a:p>
            <a:pPr marL="742950" lvl="1" indent="-285750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</a:rPr>
              <a:t>УПРЗА ЭКОЛОГ </a:t>
            </a:r>
          </a:p>
          <a:p>
            <a:pPr lvl="0">
              <a:spcBef>
                <a:spcPct val="0"/>
              </a:spcBef>
              <a:defRPr/>
            </a:pP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</a:rPr>
              <a:t>XML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</a:rPr>
              <a:t>РПН</a:t>
            </a:r>
          </a:p>
          <a:p>
            <a:pPr marL="742950" lvl="1" indent="-285750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</a:rPr>
              <a:t>Модуль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</a:rPr>
              <a:t>природопользователя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  <a:cs typeface="Arial" panose="020B0604020202020204" pitchFamily="34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7574"/>
            <a:ext cx="4356902" cy="37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DOCUMENTS\EcoPlatform\Презентации\so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83718"/>
            <a:ext cx="665115" cy="62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62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709682" y="195486"/>
            <a:ext cx="5724636" cy="50405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10296E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Первичный учёт НВОС</a:t>
            </a:r>
          </a:p>
        </p:txBody>
      </p:sp>
      <p:sp>
        <p:nvSpPr>
          <p:cNvPr id="29" name="Shape 219"/>
          <p:cNvSpPr txBox="1">
            <a:spLocks/>
          </p:cNvSpPr>
          <p:nvPr/>
        </p:nvSpPr>
        <p:spPr>
          <a:xfrm>
            <a:off x="928662" y="1071552"/>
            <a:ext cx="7358114" cy="3429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4325" indent="-285750" defTabSz="904875">
              <a:lnSpc>
                <a:spcPct val="80000"/>
              </a:lnSpc>
            </a:pPr>
            <a:endParaRPr lang="ru-RU" altLang="ru-RU" sz="1800" dirty="0" smtClean="0">
              <a:latin typeface="Trebuchet MS" pitchFamily="34" charset="0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00" y="1008512"/>
            <a:ext cx="7819232" cy="3795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3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251520" y="123478"/>
            <a:ext cx="8640960" cy="10081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10296E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Формирование экологической отчётности </a:t>
            </a:r>
            <a:r>
              <a:rPr lang="ru-RU" sz="2400" dirty="0" smtClean="0">
                <a:solidFill>
                  <a:srgbClr val="10296E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«одной кнопкой»</a:t>
            </a:r>
          </a:p>
        </p:txBody>
      </p:sp>
      <p:pic>
        <p:nvPicPr>
          <p:cNvPr id="28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hape 219"/>
          <p:cNvSpPr txBox="1">
            <a:spLocks/>
          </p:cNvSpPr>
          <p:nvPr/>
        </p:nvSpPr>
        <p:spPr>
          <a:xfrm>
            <a:off x="928662" y="1071552"/>
            <a:ext cx="7358114" cy="3429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4325" indent="-285750" defTabSz="904875">
              <a:lnSpc>
                <a:spcPct val="80000"/>
              </a:lnSpc>
              <a:buNone/>
            </a:pPr>
            <a:endParaRPr lang="ru-RU" altLang="ru-RU" sz="1800" dirty="0" smtClean="0">
              <a:latin typeface="Trebuchet MS" pitchFamily="34" charset="0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58340"/>
            <a:ext cx="7344816" cy="3584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3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571472" y="123478"/>
            <a:ext cx="7929618" cy="9361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10296E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Оператор передачи отчётности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rgbClr val="10296E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в органы </a:t>
            </a:r>
            <a:r>
              <a:rPr lang="ru-RU" sz="2400" dirty="0" err="1" smtClean="0">
                <a:solidFill>
                  <a:srgbClr val="10296E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Росприроднадзора</a:t>
            </a:r>
            <a:endParaRPr lang="ru-RU" sz="2400" dirty="0" smtClean="0">
              <a:solidFill>
                <a:srgbClr val="10296E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8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hape 219"/>
          <p:cNvSpPr txBox="1">
            <a:spLocks/>
          </p:cNvSpPr>
          <p:nvPr/>
        </p:nvSpPr>
        <p:spPr>
          <a:xfrm>
            <a:off x="928662" y="1071552"/>
            <a:ext cx="7358114" cy="3429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4325" indent="-285750" defTabSz="904875">
              <a:lnSpc>
                <a:spcPct val="80000"/>
              </a:lnSpc>
            </a:pPr>
            <a:endParaRPr lang="ru-RU" altLang="ru-RU" sz="1800" dirty="0" smtClean="0">
              <a:latin typeface="Trebuchet MS" pitchFamily="34" charset="0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1484" y="1347614"/>
            <a:ext cx="7108908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03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255524"/>
            <a:ext cx="8424936" cy="66004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3200" dirty="0" smtClean="0">
                <a:solidFill>
                  <a:srgbClr val="10296E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Реализованы расчётные методики</a:t>
            </a:r>
          </a:p>
        </p:txBody>
      </p:sp>
      <p:pic>
        <p:nvPicPr>
          <p:cNvPr id="28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hape 219"/>
          <p:cNvSpPr txBox="1">
            <a:spLocks/>
          </p:cNvSpPr>
          <p:nvPr/>
        </p:nvSpPr>
        <p:spPr>
          <a:xfrm>
            <a:off x="928662" y="1071552"/>
            <a:ext cx="7358114" cy="3429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4325" indent="-285750" defTabSz="904875">
              <a:lnSpc>
                <a:spcPct val="80000"/>
              </a:lnSpc>
              <a:buNone/>
            </a:pPr>
            <a:endParaRPr lang="ru-RU" altLang="ru-RU" sz="1800" dirty="0" smtClean="0">
              <a:latin typeface="Trebuchet MS" pitchFamily="34" charset="0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15566"/>
            <a:ext cx="4032448" cy="3914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hape 219"/>
          <p:cNvSpPr txBox="1">
            <a:spLocks/>
          </p:cNvSpPr>
          <p:nvPr/>
        </p:nvSpPr>
        <p:spPr>
          <a:xfrm>
            <a:off x="4932040" y="1269614"/>
            <a:ext cx="4096314" cy="3221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 smtClean="0">
                <a:latin typeface="Trebuchet MS" pitchFamily="34" charset="0"/>
              </a:rPr>
              <a:t>Котельные до 30 т</a:t>
            </a:r>
            <a:r>
              <a:rPr lang="en-US" sz="1600" dirty="0" smtClean="0">
                <a:latin typeface="Trebuchet MS" pitchFamily="34" charset="0"/>
              </a:rPr>
              <a:t>/</a:t>
            </a:r>
            <a:r>
              <a:rPr lang="ru-RU" sz="1600" dirty="0" smtClean="0">
                <a:latin typeface="Trebuchet MS" pitchFamily="34" charset="0"/>
              </a:rPr>
              <a:t>час</a:t>
            </a:r>
          </a:p>
          <a:p>
            <a:pPr marL="177800" indent="-1778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 smtClean="0">
                <a:latin typeface="Trebuchet MS" pitchFamily="34" charset="0"/>
              </a:rPr>
              <a:t>Котельные ТЭС</a:t>
            </a:r>
          </a:p>
          <a:p>
            <a:pPr marL="177800" indent="-1778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 smtClean="0">
                <a:latin typeface="Trebuchet MS" pitchFamily="34" charset="0"/>
              </a:rPr>
              <a:t>Факельные установки</a:t>
            </a:r>
          </a:p>
          <a:p>
            <a:pPr marL="177800" indent="-1778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 smtClean="0">
                <a:latin typeface="Trebuchet MS" pitchFamily="34" charset="0"/>
              </a:rPr>
              <a:t>Транспортировка нефтепродуктов</a:t>
            </a:r>
          </a:p>
          <a:p>
            <a:pPr marL="177800" indent="-1778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 smtClean="0">
                <a:latin typeface="Trebuchet MS" pitchFamily="34" charset="0"/>
              </a:rPr>
              <a:t>Попутные нефтяные газы</a:t>
            </a:r>
          </a:p>
          <a:p>
            <a:pPr marL="177800" indent="-1778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 smtClean="0">
                <a:latin typeface="Trebuchet MS" pitchFamily="34" charset="0"/>
              </a:rPr>
              <a:t>АЗС</a:t>
            </a:r>
          </a:p>
          <a:p>
            <a:pPr marL="177800" indent="-1778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 smtClean="0">
                <a:latin typeface="Trebuchet MS" pitchFamily="34" charset="0"/>
              </a:rPr>
              <a:t>Лаборатории</a:t>
            </a:r>
            <a:endParaRPr lang="en-US" sz="1600" dirty="0" smtClean="0">
              <a:latin typeface="Trebuchet MS" pitchFamily="34" charset="0"/>
            </a:endParaRPr>
          </a:p>
          <a:p>
            <a:pPr marL="177800" indent="-1778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 smtClean="0">
                <a:latin typeface="Trebuchet MS" pitchFamily="34" charset="0"/>
              </a:rPr>
              <a:t>Очистные сооружения</a:t>
            </a:r>
          </a:p>
          <a:p>
            <a:pPr marL="177800" indent="-1778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 smtClean="0">
                <a:latin typeface="Trebuchet MS" pitchFamily="34" charset="0"/>
              </a:rPr>
              <a:t>Сварочные работы</a:t>
            </a:r>
            <a:endParaRPr lang="en-US" sz="1600" dirty="0" smtClean="0">
              <a:latin typeface="Trebuchet MS" pitchFamily="34" charset="0"/>
            </a:endParaRPr>
          </a:p>
          <a:p>
            <a:pPr marL="177800" indent="-1778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altLang="ru-RU" sz="1600" dirty="0" smtClean="0"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Дизель</a:t>
            </a:r>
          </a:p>
          <a:p>
            <a:pPr marL="177800" indent="-1778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altLang="ru-RU" sz="1600" dirty="0" smtClean="0"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503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247751" y="267494"/>
            <a:ext cx="8712968" cy="5760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10296E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Расчёт выбросов парниковых газов</a:t>
            </a:r>
          </a:p>
        </p:txBody>
      </p:sp>
      <p:pic>
        <p:nvPicPr>
          <p:cNvPr id="28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2" y="987574"/>
            <a:ext cx="3825440" cy="37239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52020" y="1851670"/>
            <a:ext cx="3708412" cy="14401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defTabSz="904875">
              <a:lnSpc>
                <a:spcPct val="110000"/>
              </a:lnSpc>
            </a:pPr>
            <a:r>
              <a:rPr lang="ru-RU" sz="1400" b="1" dirty="0" smtClean="0">
                <a:latin typeface="Trebuchet MS" pitchFamily="34" charset="0"/>
                <a:cs typeface="Arial" panose="020B0604020202020204" pitchFamily="34" charset="0"/>
              </a:rPr>
              <a:t>Приказ МПР </a:t>
            </a:r>
            <a:r>
              <a:rPr lang="ru-RU" sz="1400" b="1" dirty="0">
                <a:latin typeface="Trebuchet MS" pitchFamily="34" charset="0"/>
                <a:cs typeface="Arial" panose="020B0604020202020204" pitchFamily="34" charset="0"/>
              </a:rPr>
              <a:t>РФ</a:t>
            </a:r>
            <a:r>
              <a:rPr lang="ru-RU" sz="1400" b="1" dirty="0" smtClean="0">
                <a:latin typeface="Trebuchet MS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Trebuchet MS" pitchFamily="34" charset="0"/>
                <a:cs typeface="Arial" panose="020B0604020202020204" pitchFamily="34" charset="0"/>
              </a:rPr>
              <a:t>от 27 мая 2022 г. </a:t>
            </a:r>
            <a:r>
              <a:rPr lang="ru-RU" sz="1400" b="1" dirty="0" smtClean="0">
                <a:latin typeface="Trebuchet MS" pitchFamily="34" charset="0"/>
                <a:cs typeface="Arial" panose="020B0604020202020204" pitchFamily="34" charset="0"/>
              </a:rPr>
              <a:t>№ </a:t>
            </a:r>
            <a:r>
              <a:rPr lang="ru-RU" sz="1400" b="1" dirty="0">
                <a:latin typeface="Trebuchet MS" pitchFamily="34" charset="0"/>
                <a:cs typeface="Arial" panose="020B0604020202020204" pitchFamily="34" charset="0"/>
              </a:rPr>
              <a:t>371 </a:t>
            </a:r>
            <a:r>
              <a:rPr lang="ru-RU" sz="1400" dirty="0">
                <a:latin typeface="Trebuchet MS" pitchFamily="34" charset="0"/>
                <a:cs typeface="Arial" panose="020B0604020202020204" pitchFamily="34" charset="0"/>
              </a:rPr>
              <a:t>«Об утверждении методик количественного определения объемов выбросов парниковых газов и поглощений парниковых газов»</a:t>
            </a:r>
            <a:endParaRPr lang="ru-RU" altLang="ru-RU" sz="1400" dirty="0">
              <a:latin typeface="Trebuchet MS" pitchFamily="34" charset="0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3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285720" y="195486"/>
            <a:ext cx="8715436" cy="9898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3200" dirty="0" smtClean="0">
                <a:solidFill>
                  <a:srgbClr val="10296E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Основные проблемы перехода</a:t>
            </a:r>
          </a:p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400" dirty="0" smtClean="0">
                <a:solidFill>
                  <a:srgbClr val="10296E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на новые решения</a:t>
            </a:r>
          </a:p>
        </p:txBody>
      </p:sp>
      <p:pic>
        <p:nvPicPr>
          <p:cNvPr id="28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hape 219"/>
          <p:cNvSpPr txBox="1">
            <a:spLocks/>
          </p:cNvSpPr>
          <p:nvPr/>
        </p:nvSpPr>
        <p:spPr>
          <a:xfrm>
            <a:off x="4714876" y="1573327"/>
            <a:ext cx="3787354" cy="422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-RU" altLang="ru-RU" sz="1400" b="1" dirty="0" smtClean="0">
                <a:solidFill>
                  <a:srgbClr val="800000"/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МИНУСЫ</a:t>
            </a:r>
          </a:p>
        </p:txBody>
      </p:sp>
      <p:sp>
        <p:nvSpPr>
          <p:cNvPr id="6" name="Shape 219"/>
          <p:cNvSpPr txBox="1">
            <a:spLocks/>
          </p:cNvSpPr>
          <p:nvPr/>
        </p:nvSpPr>
        <p:spPr>
          <a:xfrm>
            <a:off x="642910" y="1573328"/>
            <a:ext cx="3641058" cy="422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-RU" altLang="ru-RU" sz="1400" b="1" dirty="0" smtClean="0">
                <a:solidFill>
                  <a:srgbClr val="006600"/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ПЛЮСЫ</a:t>
            </a:r>
          </a:p>
        </p:txBody>
      </p:sp>
      <p:sp>
        <p:nvSpPr>
          <p:cNvPr id="7" name="Shape 219"/>
          <p:cNvSpPr txBox="1">
            <a:spLocks/>
          </p:cNvSpPr>
          <p:nvPr/>
        </p:nvSpPr>
        <p:spPr>
          <a:xfrm>
            <a:off x="611560" y="2188707"/>
            <a:ext cx="3786214" cy="2399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altLang="ru-RU" sz="1400" dirty="0" smtClean="0">
                <a:solidFill>
                  <a:srgbClr val="006600"/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Не требует установки дополнительного ПО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altLang="ru-RU" sz="1400" dirty="0" smtClean="0">
                <a:solidFill>
                  <a:srgbClr val="006600"/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Независимость от ОС и прочего инструментального ПО</a:t>
            </a:r>
            <a:endParaRPr lang="en-US" altLang="ru-RU" sz="1400" dirty="0" smtClean="0">
              <a:solidFill>
                <a:srgbClr val="006600"/>
              </a:solidFill>
              <a:latin typeface="Trebuchet MS" pitchFamily="34" charset="0"/>
              <a:cs typeface="Arial" panose="020B0604020202020204" pitchFamily="34" charset="0"/>
              <a:sym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altLang="ru-RU" sz="1400" dirty="0" smtClean="0">
                <a:solidFill>
                  <a:srgbClr val="006600"/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 Мобильность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altLang="ru-RU" sz="1400" dirty="0" smtClean="0">
                <a:solidFill>
                  <a:srgbClr val="006600"/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 Работа на базе единой платформы</a:t>
            </a:r>
          </a:p>
        </p:txBody>
      </p:sp>
      <p:sp>
        <p:nvSpPr>
          <p:cNvPr id="8" name="Shape 219"/>
          <p:cNvSpPr txBox="1">
            <a:spLocks/>
          </p:cNvSpPr>
          <p:nvPr/>
        </p:nvSpPr>
        <p:spPr>
          <a:xfrm>
            <a:off x="4716016" y="2188707"/>
            <a:ext cx="3786214" cy="2399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altLang="ru-RU" sz="1400" dirty="0" smtClean="0">
                <a:solidFill>
                  <a:srgbClr val="800000"/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Ранее накопленный массив информации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altLang="ru-RU" sz="1400" dirty="0" smtClean="0">
                <a:solidFill>
                  <a:srgbClr val="800000"/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Необходимость передачи данных в ЛК </a:t>
            </a:r>
            <a:r>
              <a:rPr lang="ru-RU" altLang="ru-RU" sz="1400" dirty="0" err="1" smtClean="0">
                <a:solidFill>
                  <a:srgbClr val="800000"/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природопользователя</a:t>
            </a:r>
            <a:r>
              <a:rPr lang="ru-RU" altLang="ru-RU" sz="1400" dirty="0" smtClean="0">
                <a:solidFill>
                  <a:srgbClr val="800000"/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 РПН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altLang="ru-RU" sz="1400" dirty="0" smtClean="0">
                <a:solidFill>
                  <a:srgbClr val="800000"/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Ограниченная, в сравнении с серийными программными продуктами, функциональность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1503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EXMETADATA" val="&lt;?xml version=&quot;1.0&quot; encoding=&quot;utf-16&quot;?&gt;&#10;&lt;Metadata xmlns:xsi=&quot;http://www.w3.org/2001/XMLSchema-instance&quot; xmlns:xsd=&quot;http://www.w3.org/2001/XMLSchema&quot; xsi:type=&quot;BackgroundMetadata&quot;&gt;&#10;  &lt;SectionOptions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&lt;/SectionOptions&gt;&#10;  &lt;GalleryItemID&gt;BackgroundGalleryItem12&lt;/GalleryItemID&gt;&#10;&lt;/Metadata&gt;"/>
</p:tagLst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46568</TotalTime>
  <Words>820</Words>
  <Application>Microsoft Office PowerPoint</Application>
  <PresentationFormat>Экран (16:9)</PresentationFormat>
  <Paragraphs>161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Сальников</dc:creator>
  <cp:lastModifiedBy>Евгений Рябов</cp:lastModifiedBy>
  <cp:revision>2045</cp:revision>
  <dcterms:created xsi:type="dcterms:W3CDTF">2014-04-08T10:35:40Z</dcterms:created>
  <dcterms:modified xsi:type="dcterms:W3CDTF">2025-06-06T13:05:19Z</dcterms:modified>
</cp:coreProperties>
</file>